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6.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106"/>
  </p:notesMasterIdLst>
  <p:handoutMasterIdLst>
    <p:handoutMasterId r:id="rId107"/>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414" r:id="rId14"/>
    <p:sldId id="415" r:id="rId15"/>
    <p:sldId id="270" r:id="rId16"/>
    <p:sldId id="271" r:id="rId17"/>
    <p:sldId id="272" r:id="rId18"/>
    <p:sldId id="273" r:id="rId19"/>
    <p:sldId id="274" r:id="rId20"/>
    <p:sldId id="275" r:id="rId21"/>
    <p:sldId id="276" r:id="rId22"/>
    <p:sldId id="277" r:id="rId23"/>
    <p:sldId id="278" r:id="rId24"/>
    <p:sldId id="280" r:id="rId25"/>
    <p:sldId id="281" r:id="rId26"/>
    <p:sldId id="282" r:id="rId27"/>
    <p:sldId id="283" r:id="rId28"/>
    <p:sldId id="285" r:id="rId29"/>
    <p:sldId id="286" r:id="rId30"/>
    <p:sldId id="287" r:id="rId31"/>
    <p:sldId id="423" r:id="rId32"/>
    <p:sldId id="288" r:id="rId33"/>
    <p:sldId id="424" r:id="rId34"/>
    <p:sldId id="289" r:id="rId35"/>
    <p:sldId id="290" r:id="rId36"/>
    <p:sldId id="291" r:id="rId37"/>
    <p:sldId id="292" r:id="rId38"/>
    <p:sldId id="425" r:id="rId39"/>
    <p:sldId id="293" r:id="rId40"/>
    <p:sldId id="382" r:id="rId41"/>
    <p:sldId id="294" r:id="rId42"/>
    <p:sldId id="295" r:id="rId43"/>
    <p:sldId id="296" r:id="rId44"/>
    <p:sldId id="298" r:id="rId45"/>
    <p:sldId id="299" r:id="rId46"/>
    <p:sldId id="300" r:id="rId47"/>
    <p:sldId id="301" r:id="rId48"/>
    <p:sldId id="302" r:id="rId49"/>
    <p:sldId id="303" r:id="rId50"/>
    <p:sldId id="304" r:id="rId51"/>
    <p:sldId id="305" r:id="rId52"/>
    <p:sldId id="306" r:id="rId53"/>
    <p:sldId id="307" r:id="rId54"/>
    <p:sldId id="308" r:id="rId55"/>
    <p:sldId id="309" r:id="rId56"/>
    <p:sldId id="310" r:id="rId57"/>
    <p:sldId id="311" r:id="rId58"/>
    <p:sldId id="316" r:id="rId59"/>
    <p:sldId id="426" r:id="rId60"/>
    <p:sldId id="313" r:id="rId61"/>
    <p:sldId id="314" r:id="rId62"/>
    <p:sldId id="417" r:id="rId63"/>
    <p:sldId id="315" r:id="rId64"/>
    <p:sldId id="317" r:id="rId65"/>
    <p:sldId id="318" r:id="rId66"/>
    <p:sldId id="319" r:id="rId67"/>
    <p:sldId id="329" r:id="rId68"/>
    <p:sldId id="320" r:id="rId69"/>
    <p:sldId id="321" r:id="rId70"/>
    <p:sldId id="322" r:id="rId71"/>
    <p:sldId id="323" r:id="rId72"/>
    <p:sldId id="326" r:id="rId73"/>
    <p:sldId id="328" r:id="rId74"/>
    <p:sldId id="332" r:id="rId75"/>
    <p:sldId id="333" r:id="rId76"/>
    <p:sldId id="334" r:id="rId77"/>
    <p:sldId id="336" r:id="rId78"/>
    <p:sldId id="337" r:id="rId79"/>
    <p:sldId id="411" r:id="rId80"/>
    <p:sldId id="349" r:id="rId81"/>
    <p:sldId id="412" r:id="rId82"/>
    <p:sldId id="413" r:id="rId83"/>
    <p:sldId id="350" r:id="rId84"/>
    <p:sldId id="355" r:id="rId85"/>
    <p:sldId id="356" r:id="rId86"/>
    <p:sldId id="357" r:id="rId87"/>
    <p:sldId id="358" r:id="rId88"/>
    <p:sldId id="359" r:id="rId89"/>
    <p:sldId id="360" r:id="rId90"/>
    <p:sldId id="361" r:id="rId91"/>
    <p:sldId id="362" r:id="rId92"/>
    <p:sldId id="363" r:id="rId93"/>
    <p:sldId id="364" r:id="rId94"/>
    <p:sldId id="365" r:id="rId95"/>
    <p:sldId id="366" r:id="rId96"/>
    <p:sldId id="367" r:id="rId97"/>
    <p:sldId id="368" r:id="rId98"/>
    <p:sldId id="369" r:id="rId99"/>
    <p:sldId id="370" r:id="rId100"/>
    <p:sldId id="371" r:id="rId101"/>
    <p:sldId id="372" r:id="rId102"/>
    <p:sldId id="373" r:id="rId103"/>
    <p:sldId id="374" r:id="rId104"/>
    <p:sldId id="375" r:id="rId105"/>
  </p:sldIdLst>
  <p:sldSz cx="9144000" cy="6858000" type="screen4x3"/>
  <p:notesSz cx="6735763" cy="98663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433" autoAdjust="0"/>
    <p:restoredTop sz="92876" autoAdjust="0"/>
  </p:normalViewPr>
  <p:slideViewPr>
    <p:cSldViewPr snapToGrid="0" snapToObjects="1">
      <p:cViewPr varScale="1">
        <p:scale>
          <a:sx n="88" d="100"/>
          <a:sy n="88" d="100"/>
        </p:scale>
        <p:origin x="84" y="29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handoutMaster" Target="handoutMasters/handoutMaster1.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C3AF39F-48AD-4E4B-8327-F58C8E9B30F5}" type="doc">
      <dgm:prSet loTypeId="urn:microsoft.com/office/officeart/2005/8/layout/cycle2" loCatId="cycle" qsTypeId="urn:microsoft.com/office/officeart/2005/8/quickstyle/simple1" qsCatId="simple" csTypeId="urn:microsoft.com/office/officeart/2005/8/colors/accent2_2" csCatId="accent2" phldr="1"/>
      <dgm:spPr/>
      <dgm:t>
        <a:bodyPr/>
        <a:lstStyle/>
        <a:p>
          <a:endParaRPr lang="en-GB"/>
        </a:p>
      </dgm:t>
    </dgm:pt>
    <dgm:pt modelId="{67F4EA5D-EBC4-4C4D-9695-5C70A9C5042F}">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Plan</a:t>
          </a:r>
        </a:p>
      </dgm:t>
    </dgm:pt>
    <dgm:pt modelId="{79F2E198-35D4-4238-BF84-3E44A77CFD3C}" type="parTrans" cxnId="{B8F11202-E4E5-4AF5-A0EF-42566B0651B6}">
      <dgm:prSet/>
      <dgm:spPr/>
      <dgm:t>
        <a:bodyPr/>
        <a:lstStyle/>
        <a:p>
          <a:endParaRPr lang="en-GB"/>
        </a:p>
      </dgm:t>
    </dgm:pt>
    <dgm:pt modelId="{A6B50E1E-1A77-4DA2-A0FE-2187B432E3E3}" type="sibTrans" cxnId="{B8F11202-E4E5-4AF5-A0EF-42566B0651B6}">
      <dgm:prSet/>
      <dgm:spPr/>
      <dgm:t>
        <a:bodyPr/>
        <a:lstStyle/>
        <a:p>
          <a:endParaRPr lang="en-GB"/>
        </a:p>
      </dgm:t>
    </dgm:pt>
    <dgm:pt modelId="{5F64117A-8561-488A-8389-A8A9B2C0FD1B}">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Track &amp; Assess</a:t>
          </a:r>
          <a:endParaRPr lang="en-GB" dirty="0"/>
        </a:p>
      </dgm:t>
    </dgm:pt>
    <dgm:pt modelId="{2826AEA8-6E33-4C5A-9A83-749C32AC4F5F}" type="parTrans" cxnId="{0E10D408-9381-42E0-A46C-DC71E17BF33B}">
      <dgm:prSet/>
      <dgm:spPr/>
      <dgm:t>
        <a:bodyPr/>
        <a:lstStyle/>
        <a:p>
          <a:endParaRPr lang="en-GB"/>
        </a:p>
      </dgm:t>
    </dgm:pt>
    <dgm:pt modelId="{C5879AF4-E596-46CF-86AC-2657849D5F24}" type="sibTrans" cxnId="{0E10D408-9381-42E0-A46C-DC71E17BF33B}">
      <dgm:prSet/>
      <dgm:spPr/>
      <dgm:t>
        <a:bodyPr/>
        <a:lstStyle/>
        <a:p>
          <a:endParaRPr lang="en-GB"/>
        </a:p>
      </dgm:t>
    </dgm:pt>
    <dgm:pt modelId="{CD4FD1B1-A5D0-42CC-B8F7-930CEAE9CFC6}">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Develop</a:t>
          </a:r>
        </a:p>
      </dgm:t>
    </dgm:pt>
    <dgm:pt modelId="{E4E3D474-FDF0-48DF-B07B-CCAEEBEBEEDB}" type="parTrans" cxnId="{44761EE0-9202-4891-A93E-B9790C7F02D5}">
      <dgm:prSet/>
      <dgm:spPr/>
      <dgm:t>
        <a:bodyPr/>
        <a:lstStyle/>
        <a:p>
          <a:endParaRPr lang="en-GB"/>
        </a:p>
      </dgm:t>
    </dgm:pt>
    <dgm:pt modelId="{E1470872-9889-41FC-ADAC-26DF0429B3C6}" type="sibTrans" cxnId="{44761EE0-9202-4891-A93E-B9790C7F02D5}">
      <dgm:prSet/>
      <dgm:spPr/>
      <dgm:t>
        <a:bodyPr/>
        <a:lstStyle/>
        <a:p>
          <a:endParaRPr lang="en-GB" dirty="0"/>
        </a:p>
      </dgm:t>
    </dgm:pt>
    <dgm:pt modelId="{74E2266D-D94C-4326-95BF-DFCAAE0C4E56}">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Teach</a:t>
          </a:r>
          <a:endParaRPr lang="en-GB" dirty="0"/>
        </a:p>
      </dgm:t>
    </dgm:pt>
    <dgm:pt modelId="{FB99ECB1-4675-4512-BE6F-CF3CDF820C43}" type="parTrans" cxnId="{C887AB42-58D3-458D-9EC3-E8DCB7BC17A9}">
      <dgm:prSet/>
      <dgm:spPr/>
      <dgm:t>
        <a:bodyPr/>
        <a:lstStyle/>
        <a:p>
          <a:endParaRPr lang="en-GB"/>
        </a:p>
      </dgm:t>
    </dgm:pt>
    <dgm:pt modelId="{48B4CB24-BFD0-45DC-ADCC-3B2B991BFA50}" type="sibTrans" cxnId="{C887AB42-58D3-458D-9EC3-E8DCB7BC17A9}">
      <dgm:prSet/>
      <dgm:spPr/>
      <dgm:t>
        <a:bodyPr/>
        <a:lstStyle/>
        <a:p>
          <a:endParaRPr lang="en-GB"/>
        </a:p>
      </dgm:t>
    </dgm:pt>
    <dgm:pt modelId="{583F2464-66CE-4DB6-87BB-2E07E92D474F}" type="pres">
      <dgm:prSet presAssocID="{FC3AF39F-48AD-4E4B-8327-F58C8E9B30F5}" presName="cycle" presStyleCnt="0">
        <dgm:presLayoutVars>
          <dgm:dir/>
          <dgm:resizeHandles val="exact"/>
        </dgm:presLayoutVars>
      </dgm:prSet>
      <dgm:spPr/>
      <dgm:t>
        <a:bodyPr/>
        <a:lstStyle/>
        <a:p>
          <a:endParaRPr lang="en-GB"/>
        </a:p>
      </dgm:t>
    </dgm:pt>
    <dgm:pt modelId="{67BB9672-5429-4733-8527-5E15D8E8FAFD}" type="pres">
      <dgm:prSet presAssocID="{67F4EA5D-EBC4-4C4D-9695-5C70A9C5042F}" presName="node" presStyleLbl="node1" presStyleIdx="0" presStyleCnt="4" custRadScaleRad="99656" custRadScaleInc="-6656">
        <dgm:presLayoutVars>
          <dgm:bulletEnabled val="1"/>
        </dgm:presLayoutVars>
      </dgm:prSet>
      <dgm:spPr/>
      <dgm:t>
        <a:bodyPr/>
        <a:lstStyle/>
        <a:p>
          <a:endParaRPr lang="en-GB"/>
        </a:p>
      </dgm:t>
    </dgm:pt>
    <dgm:pt modelId="{3E1F07AD-D484-4715-A7DD-10C8883434B1}" type="pres">
      <dgm:prSet presAssocID="{A6B50E1E-1A77-4DA2-A0FE-2187B432E3E3}" presName="sibTrans" presStyleLbl="sibTrans2D1" presStyleIdx="0" presStyleCnt="4"/>
      <dgm:spPr/>
      <dgm:t>
        <a:bodyPr/>
        <a:lstStyle/>
        <a:p>
          <a:endParaRPr lang="en-GB"/>
        </a:p>
      </dgm:t>
    </dgm:pt>
    <dgm:pt modelId="{844C4668-4A95-4DD4-B565-DD2A4D61CE08}" type="pres">
      <dgm:prSet presAssocID="{A6B50E1E-1A77-4DA2-A0FE-2187B432E3E3}" presName="connectorText" presStyleLbl="sibTrans2D1" presStyleIdx="0" presStyleCnt="4"/>
      <dgm:spPr/>
      <dgm:t>
        <a:bodyPr/>
        <a:lstStyle/>
        <a:p>
          <a:endParaRPr lang="en-GB"/>
        </a:p>
      </dgm:t>
    </dgm:pt>
    <dgm:pt modelId="{9B8B4A78-4C5C-4115-BF00-31CF18B54026}" type="pres">
      <dgm:prSet presAssocID="{74E2266D-D94C-4326-95BF-DFCAAE0C4E56}" presName="node" presStyleLbl="node1" presStyleIdx="1" presStyleCnt="4" custRadScaleRad="104101" custRadScaleInc="-903">
        <dgm:presLayoutVars>
          <dgm:bulletEnabled val="1"/>
        </dgm:presLayoutVars>
      </dgm:prSet>
      <dgm:spPr/>
      <dgm:t>
        <a:bodyPr/>
        <a:lstStyle/>
        <a:p>
          <a:endParaRPr lang="en-GB"/>
        </a:p>
      </dgm:t>
    </dgm:pt>
    <dgm:pt modelId="{00DBD0D2-9595-4624-B223-CF347DBDEDA5}" type="pres">
      <dgm:prSet presAssocID="{48B4CB24-BFD0-45DC-ADCC-3B2B991BFA50}" presName="sibTrans" presStyleLbl="sibTrans2D1" presStyleIdx="1" presStyleCnt="4"/>
      <dgm:spPr/>
      <dgm:t>
        <a:bodyPr/>
        <a:lstStyle/>
        <a:p>
          <a:endParaRPr lang="en-GB"/>
        </a:p>
      </dgm:t>
    </dgm:pt>
    <dgm:pt modelId="{66477367-A68E-4E7E-90AD-8F63AFE446DA}" type="pres">
      <dgm:prSet presAssocID="{48B4CB24-BFD0-45DC-ADCC-3B2B991BFA50}" presName="connectorText" presStyleLbl="sibTrans2D1" presStyleIdx="1" presStyleCnt="4"/>
      <dgm:spPr/>
      <dgm:t>
        <a:bodyPr/>
        <a:lstStyle/>
        <a:p>
          <a:endParaRPr lang="en-GB"/>
        </a:p>
      </dgm:t>
    </dgm:pt>
    <dgm:pt modelId="{CC9DA403-2B98-43B5-AE1E-CC2DB2693F57}" type="pres">
      <dgm:prSet presAssocID="{5F64117A-8561-488A-8389-A8A9B2C0FD1B}" presName="node" presStyleLbl="node1" presStyleIdx="2" presStyleCnt="4" custRadScaleRad="100081" custRadScaleInc="1231">
        <dgm:presLayoutVars>
          <dgm:bulletEnabled val="1"/>
        </dgm:presLayoutVars>
      </dgm:prSet>
      <dgm:spPr/>
      <dgm:t>
        <a:bodyPr/>
        <a:lstStyle/>
        <a:p>
          <a:endParaRPr lang="en-GB"/>
        </a:p>
      </dgm:t>
    </dgm:pt>
    <dgm:pt modelId="{42D61B4C-0EFE-4F7D-93E5-7FBF56ADA82C}" type="pres">
      <dgm:prSet presAssocID="{C5879AF4-E596-46CF-86AC-2657849D5F24}" presName="sibTrans" presStyleLbl="sibTrans2D1" presStyleIdx="2" presStyleCnt="4"/>
      <dgm:spPr/>
      <dgm:t>
        <a:bodyPr/>
        <a:lstStyle/>
        <a:p>
          <a:endParaRPr lang="en-GB"/>
        </a:p>
      </dgm:t>
    </dgm:pt>
    <dgm:pt modelId="{17E48B24-F382-4D6D-A45B-BBEEE3722093}" type="pres">
      <dgm:prSet presAssocID="{C5879AF4-E596-46CF-86AC-2657849D5F24}" presName="connectorText" presStyleLbl="sibTrans2D1" presStyleIdx="2" presStyleCnt="4"/>
      <dgm:spPr/>
      <dgm:t>
        <a:bodyPr/>
        <a:lstStyle/>
        <a:p>
          <a:endParaRPr lang="en-GB"/>
        </a:p>
      </dgm:t>
    </dgm:pt>
    <dgm:pt modelId="{44268D1F-225A-411D-8B35-C9252C65FA78}" type="pres">
      <dgm:prSet presAssocID="{CD4FD1B1-A5D0-42CC-B8F7-930CEAE9CFC6}" presName="node" presStyleLbl="node1" presStyleIdx="3" presStyleCnt="4" custRadScaleRad="115716" custRadScaleInc="-1876">
        <dgm:presLayoutVars>
          <dgm:bulletEnabled val="1"/>
        </dgm:presLayoutVars>
      </dgm:prSet>
      <dgm:spPr/>
      <dgm:t>
        <a:bodyPr/>
        <a:lstStyle/>
        <a:p>
          <a:endParaRPr lang="en-GB"/>
        </a:p>
      </dgm:t>
    </dgm:pt>
    <dgm:pt modelId="{F6338C83-63AC-4DA2-8EF7-5F3E2C1FA6F1}" type="pres">
      <dgm:prSet presAssocID="{E1470872-9889-41FC-ADAC-26DF0429B3C6}" presName="sibTrans" presStyleLbl="sibTrans2D1" presStyleIdx="3" presStyleCnt="4"/>
      <dgm:spPr/>
      <dgm:t>
        <a:bodyPr/>
        <a:lstStyle/>
        <a:p>
          <a:endParaRPr lang="en-GB"/>
        </a:p>
      </dgm:t>
    </dgm:pt>
    <dgm:pt modelId="{CBF715BA-802C-4519-8246-27A2BD0AF014}" type="pres">
      <dgm:prSet presAssocID="{E1470872-9889-41FC-ADAC-26DF0429B3C6}" presName="connectorText" presStyleLbl="sibTrans2D1" presStyleIdx="3" presStyleCnt="4"/>
      <dgm:spPr/>
      <dgm:t>
        <a:bodyPr/>
        <a:lstStyle/>
        <a:p>
          <a:endParaRPr lang="en-GB"/>
        </a:p>
      </dgm:t>
    </dgm:pt>
  </dgm:ptLst>
  <dgm:cxnLst>
    <dgm:cxn modelId="{A4B19F95-5C97-BD4C-A37B-E99DEB9A1D7B}" type="presOf" srcId="{C5879AF4-E596-46CF-86AC-2657849D5F24}" destId="{17E48B24-F382-4D6D-A45B-BBEEE3722093}" srcOrd="1" destOrd="0" presId="urn:microsoft.com/office/officeart/2005/8/layout/cycle2"/>
    <dgm:cxn modelId="{130A421F-1C83-F249-9A77-538AB3617F36}" type="presOf" srcId="{67F4EA5D-EBC4-4C4D-9695-5C70A9C5042F}" destId="{67BB9672-5429-4733-8527-5E15D8E8FAFD}" srcOrd="0" destOrd="0" presId="urn:microsoft.com/office/officeart/2005/8/layout/cycle2"/>
    <dgm:cxn modelId="{44761EE0-9202-4891-A93E-B9790C7F02D5}" srcId="{FC3AF39F-48AD-4E4B-8327-F58C8E9B30F5}" destId="{CD4FD1B1-A5D0-42CC-B8F7-930CEAE9CFC6}" srcOrd="3" destOrd="0" parTransId="{E4E3D474-FDF0-48DF-B07B-CCAEEBEBEEDB}" sibTransId="{E1470872-9889-41FC-ADAC-26DF0429B3C6}"/>
    <dgm:cxn modelId="{3B76746E-4E9A-4545-A93B-81D79F47484A}" type="presOf" srcId="{E1470872-9889-41FC-ADAC-26DF0429B3C6}" destId="{F6338C83-63AC-4DA2-8EF7-5F3E2C1FA6F1}" srcOrd="0" destOrd="0" presId="urn:microsoft.com/office/officeart/2005/8/layout/cycle2"/>
    <dgm:cxn modelId="{0E10D408-9381-42E0-A46C-DC71E17BF33B}" srcId="{FC3AF39F-48AD-4E4B-8327-F58C8E9B30F5}" destId="{5F64117A-8561-488A-8389-A8A9B2C0FD1B}" srcOrd="2" destOrd="0" parTransId="{2826AEA8-6E33-4C5A-9A83-749C32AC4F5F}" sibTransId="{C5879AF4-E596-46CF-86AC-2657849D5F24}"/>
    <dgm:cxn modelId="{7683868F-CDF0-0847-9C5C-6E1137879C02}" type="presOf" srcId="{C5879AF4-E596-46CF-86AC-2657849D5F24}" destId="{42D61B4C-0EFE-4F7D-93E5-7FBF56ADA82C}" srcOrd="0" destOrd="0" presId="urn:microsoft.com/office/officeart/2005/8/layout/cycle2"/>
    <dgm:cxn modelId="{0D44A357-FA76-7F43-9C18-357E927E4F3D}" type="presOf" srcId="{5F64117A-8561-488A-8389-A8A9B2C0FD1B}" destId="{CC9DA403-2B98-43B5-AE1E-CC2DB2693F57}" srcOrd="0" destOrd="0" presId="urn:microsoft.com/office/officeart/2005/8/layout/cycle2"/>
    <dgm:cxn modelId="{EBF48A78-0C0A-FD4E-A531-FB77AA1D5DEC}" type="presOf" srcId="{A6B50E1E-1A77-4DA2-A0FE-2187B432E3E3}" destId="{844C4668-4A95-4DD4-B565-DD2A4D61CE08}" srcOrd="1" destOrd="0" presId="urn:microsoft.com/office/officeart/2005/8/layout/cycle2"/>
    <dgm:cxn modelId="{B8F11202-E4E5-4AF5-A0EF-42566B0651B6}" srcId="{FC3AF39F-48AD-4E4B-8327-F58C8E9B30F5}" destId="{67F4EA5D-EBC4-4C4D-9695-5C70A9C5042F}" srcOrd="0" destOrd="0" parTransId="{79F2E198-35D4-4238-BF84-3E44A77CFD3C}" sibTransId="{A6B50E1E-1A77-4DA2-A0FE-2187B432E3E3}"/>
    <dgm:cxn modelId="{F3E97BF5-C7A9-B144-9BA7-1EACFDC4077F}" type="presOf" srcId="{48B4CB24-BFD0-45DC-ADCC-3B2B991BFA50}" destId="{66477367-A68E-4E7E-90AD-8F63AFE446DA}" srcOrd="1" destOrd="0" presId="urn:microsoft.com/office/officeart/2005/8/layout/cycle2"/>
    <dgm:cxn modelId="{23EAD206-3C4D-FB49-BCF2-26D24EAC139A}" type="presOf" srcId="{48B4CB24-BFD0-45DC-ADCC-3B2B991BFA50}" destId="{00DBD0D2-9595-4624-B223-CF347DBDEDA5}" srcOrd="0" destOrd="0" presId="urn:microsoft.com/office/officeart/2005/8/layout/cycle2"/>
    <dgm:cxn modelId="{291C770A-B673-A34C-B743-E938E81809C6}" type="presOf" srcId="{A6B50E1E-1A77-4DA2-A0FE-2187B432E3E3}" destId="{3E1F07AD-D484-4715-A7DD-10C8883434B1}" srcOrd="0" destOrd="0" presId="urn:microsoft.com/office/officeart/2005/8/layout/cycle2"/>
    <dgm:cxn modelId="{384AFF85-C837-8344-BACE-D87D440A408A}" type="presOf" srcId="{74E2266D-D94C-4326-95BF-DFCAAE0C4E56}" destId="{9B8B4A78-4C5C-4115-BF00-31CF18B54026}" srcOrd="0" destOrd="0" presId="urn:microsoft.com/office/officeart/2005/8/layout/cycle2"/>
    <dgm:cxn modelId="{AD168910-D3C7-734F-AD25-6F93519CD7D3}" type="presOf" srcId="{E1470872-9889-41FC-ADAC-26DF0429B3C6}" destId="{CBF715BA-802C-4519-8246-27A2BD0AF014}" srcOrd="1" destOrd="0" presId="urn:microsoft.com/office/officeart/2005/8/layout/cycle2"/>
    <dgm:cxn modelId="{D7C8A122-7F80-B54F-BF60-D589A1409BC6}" type="presOf" srcId="{CD4FD1B1-A5D0-42CC-B8F7-930CEAE9CFC6}" destId="{44268D1F-225A-411D-8B35-C9252C65FA78}" srcOrd="0" destOrd="0" presId="urn:microsoft.com/office/officeart/2005/8/layout/cycle2"/>
    <dgm:cxn modelId="{6C413CA1-5C14-184A-82EF-0A9C7908DD97}" type="presOf" srcId="{FC3AF39F-48AD-4E4B-8327-F58C8E9B30F5}" destId="{583F2464-66CE-4DB6-87BB-2E07E92D474F}" srcOrd="0" destOrd="0" presId="urn:microsoft.com/office/officeart/2005/8/layout/cycle2"/>
    <dgm:cxn modelId="{C887AB42-58D3-458D-9EC3-E8DCB7BC17A9}" srcId="{FC3AF39F-48AD-4E4B-8327-F58C8E9B30F5}" destId="{74E2266D-D94C-4326-95BF-DFCAAE0C4E56}" srcOrd="1" destOrd="0" parTransId="{FB99ECB1-4675-4512-BE6F-CF3CDF820C43}" sibTransId="{48B4CB24-BFD0-45DC-ADCC-3B2B991BFA50}"/>
    <dgm:cxn modelId="{13C18E8A-438A-E14A-8BB8-688F510898F5}" type="presParOf" srcId="{583F2464-66CE-4DB6-87BB-2E07E92D474F}" destId="{67BB9672-5429-4733-8527-5E15D8E8FAFD}" srcOrd="0" destOrd="0" presId="urn:microsoft.com/office/officeart/2005/8/layout/cycle2"/>
    <dgm:cxn modelId="{CA0458F9-79DA-EB44-8F4B-5FB201732C9F}" type="presParOf" srcId="{583F2464-66CE-4DB6-87BB-2E07E92D474F}" destId="{3E1F07AD-D484-4715-A7DD-10C8883434B1}" srcOrd="1" destOrd="0" presId="urn:microsoft.com/office/officeart/2005/8/layout/cycle2"/>
    <dgm:cxn modelId="{F28AC6B5-FDB6-9940-85FE-21BA94A73531}" type="presParOf" srcId="{3E1F07AD-D484-4715-A7DD-10C8883434B1}" destId="{844C4668-4A95-4DD4-B565-DD2A4D61CE08}" srcOrd="0" destOrd="0" presId="urn:microsoft.com/office/officeart/2005/8/layout/cycle2"/>
    <dgm:cxn modelId="{2A69120B-D301-BE4B-8AC2-A68AC82FD1E7}" type="presParOf" srcId="{583F2464-66CE-4DB6-87BB-2E07E92D474F}" destId="{9B8B4A78-4C5C-4115-BF00-31CF18B54026}" srcOrd="2" destOrd="0" presId="urn:microsoft.com/office/officeart/2005/8/layout/cycle2"/>
    <dgm:cxn modelId="{29BEEEA2-0F0C-2346-9711-6730C484760E}" type="presParOf" srcId="{583F2464-66CE-4DB6-87BB-2E07E92D474F}" destId="{00DBD0D2-9595-4624-B223-CF347DBDEDA5}" srcOrd="3" destOrd="0" presId="urn:microsoft.com/office/officeart/2005/8/layout/cycle2"/>
    <dgm:cxn modelId="{5EB7A74C-D1A1-EB44-9AA5-3B644D0DB898}" type="presParOf" srcId="{00DBD0D2-9595-4624-B223-CF347DBDEDA5}" destId="{66477367-A68E-4E7E-90AD-8F63AFE446DA}" srcOrd="0" destOrd="0" presId="urn:microsoft.com/office/officeart/2005/8/layout/cycle2"/>
    <dgm:cxn modelId="{E3098D91-E283-E74E-9600-61794C206CEB}" type="presParOf" srcId="{583F2464-66CE-4DB6-87BB-2E07E92D474F}" destId="{CC9DA403-2B98-43B5-AE1E-CC2DB2693F57}" srcOrd="4" destOrd="0" presId="urn:microsoft.com/office/officeart/2005/8/layout/cycle2"/>
    <dgm:cxn modelId="{97F24F34-2303-444C-9E7B-202FD802ACD8}" type="presParOf" srcId="{583F2464-66CE-4DB6-87BB-2E07E92D474F}" destId="{42D61B4C-0EFE-4F7D-93E5-7FBF56ADA82C}" srcOrd="5" destOrd="0" presId="urn:microsoft.com/office/officeart/2005/8/layout/cycle2"/>
    <dgm:cxn modelId="{309EA232-B621-1146-A021-7C59DE570858}" type="presParOf" srcId="{42D61B4C-0EFE-4F7D-93E5-7FBF56ADA82C}" destId="{17E48B24-F382-4D6D-A45B-BBEEE3722093}" srcOrd="0" destOrd="0" presId="urn:microsoft.com/office/officeart/2005/8/layout/cycle2"/>
    <dgm:cxn modelId="{961C8482-CA93-5840-8552-B167068FCBF3}" type="presParOf" srcId="{583F2464-66CE-4DB6-87BB-2E07E92D474F}" destId="{44268D1F-225A-411D-8B35-C9252C65FA78}" srcOrd="6" destOrd="0" presId="urn:microsoft.com/office/officeart/2005/8/layout/cycle2"/>
    <dgm:cxn modelId="{14D434B3-9BC9-B845-946E-DEC196DE0930}" type="presParOf" srcId="{583F2464-66CE-4DB6-87BB-2E07E92D474F}" destId="{F6338C83-63AC-4DA2-8EF7-5F3E2C1FA6F1}" srcOrd="7" destOrd="0" presId="urn:microsoft.com/office/officeart/2005/8/layout/cycle2"/>
    <dgm:cxn modelId="{68B18AEF-7FEC-8A42-AC69-B5F33BF1699B}" type="presParOf" srcId="{F6338C83-63AC-4DA2-8EF7-5F3E2C1FA6F1}" destId="{CBF715BA-802C-4519-8246-27A2BD0AF014}" srcOrd="0" destOrd="0" presId="urn:microsoft.com/office/officeart/2005/8/layout/cycle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C3AF39F-48AD-4E4B-8327-F58C8E9B30F5}" type="doc">
      <dgm:prSet loTypeId="urn:microsoft.com/office/officeart/2005/8/layout/cycle2" loCatId="cycle" qsTypeId="urn:microsoft.com/office/officeart/2005/8/quickstyle/simple1" qsCatId="simple" csTypeId="urn:microsoft.com/office/officeart/2005/8/colors/accent2_2" csCatId="accent2" phldr="1"/>
      <dgm:spPr/>
      <dgm:t>
        <a:bodyPr/>
        <a:lstStyle/>
        <a:p>
          <a:endParaRPr lang="en-GB"/>
        </a:p>
      </dgm:t>
    </dgm:pt>
    <dgm:pt modelId="{67F4EA5D-EBC4-4C4D-9695-5C70A9C5042F}">
      <dgm:prSet phldrT="[Text]">
        <dgm:style>
          <a:lnRef idx="2">
            <a:schemeClr val="accent1">
              <a:shade val="50000"/>
            </a:schemeClr>
          </a:lnRef>
          <a:fillRef idx="1">
            <a:schemeClr val="accent1"/>
          </a:fillRef>
          <a:effectRef idx="0">
            <a:schemeClr val="accent1"/>
          </a:effectRef>
          <a:fontRef idx="minor">
            <a:schemeClr val="lt1"/>
          </a:fontRef>
        </dgm:style>
      </dgm:prSet>
      <dgm:spPr>
        <a:solidFill>
          <a:schemeClr val="bg1"/>
        </a:solidFill>
      </dgm:spPr>
      <dgm:t>
        <a:bodyPr/>
        <a:lstStyle/>
        <a:p>
          <a:r>
            <a:rPr lang="en-GB" b="1" dirty="0" smtClean="0">
              <a:solidFill>
                <a:srgbClr val="002060"/>
              </a:solidFill>
            </a:rPr>
            <a:t>Plan</a:t>
          </a:r>
        </a:p>
      </dgm:t>
    </dgm:pt>
    <dgm:pt modelId="{79F2E198-35D4-4238-BF84-3E44A77CFD3C}" type="parTrans" cxnId="{B8F11202-E4E5-4AF5-A0EF-42566B0651B6}">
      <dgm:prSet/>
      <dgm:spPr/>
      <dgm:t>
        <a:bodyPr/>
        <a:lstStyle/>
        <a:p>
          <a:endParaRPr lang="en-GB"/>
        </a:p>
      </dgm:t>
    </dgm:pt>
    <dgm:pt modelId="{A6B50E1E-1A77-4DA2-A0FE-2187B432E3E3}" type="sibTrans" cxnId="{B8F11202-E4E5-4AF5-A0EF-42566B0651B6}">
      <dgm:prSet/>
      <dgm:spPr/>
      <dgm:t>
        <a:bodyPr/>
        <a:lstStyle/>
        <a:p>
          <a:endParaRPr lang="en-GB"/>
        </a:p>
      </dgm:t>
    </dgm:pt>
    <dgm:pt modelId="{5F64117A-8561-488A-8389-A8A9B2C0FD1B}">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Track &amp; Assess</a:t>
          </a:r>
          <a:endParaRPr lang="en-GB" dirty="0"/>
        </a:p>
      </dgm:t>
    </dgm:pt>
    <dgm:pt modelId="{2826AEA8-6E33-4C5A-9A83-749C32AC4F5F}" type="parTrans" cxnId="{0E10D408-9381-42E0-A46C-DC71E17BF33B}">
      <dgm:prSet/>
      <dgm:spPr/>
      <dgm:t>
        <a:bodyPr/>
        <a:lstStyle/>
        <a:p>
          <a:endParaRPr lang="en-GB"/>
        </a:p>
      </dgm:t>
    </dgm:pt>
    <dgm:pt modelId="{C5879AF4-E596-46CF-86AC-2657849D5F24}" type="sibTrans" cxnId="{0E10D408-9381-42E0-A46C-DC71E17BF33B}">
      <dgm:prSet/>
      <dgm:spPr/>
      <dgm:t>
        <a:bodyPr/>
        <a:lstStyle/>
        <a:p>
          <a:endParaRPr lang="en-GB"/>
        </a:p>
      </dgm:t>
    </dgm:pt>
    <dgm:pt modelId="{CD4FD1B1-A5D0-42CC-B8F7-930CEAE9CFC6}">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Develop</a:t>
          </a:r>
        </a:p>
      </dgm:t>
    </dgm:pt>
    <dgm:pt modelId="{E4E3D474-FDF0-48DF-B07B-CCAEEBEBEEDB}" type="parTrans" cxnId="{44761EE0-9202-4891-A93E-B9790C7F02D5}">
      <dgm:prSet/>
      <dgm:spPr/>
      <dgm:t>
        <a:bodyPr/>
        <a:lstStyle/>
        <a:p>
          <a:endParaRPr lang="en-GB"/>
        </a:p>
      </dgm:t>
    </dgm:pt>
    <dgm:pt modelId="{E1470872-9889-41FC-ADAC-26DF0429B3C6}" type="sibTrans" cxnId="{44761EE0-9202-4891-A93E-B9790C7F02D5}">
      <dgm:prSet/>
      <dgm:spPr/>
      <dgm:t>
        <a:bodyPr/>
        <a:lstStyle/>
        <a:p>
          <a:endParaRPr lang="en-GB" dirty="0"/>
        </a:p>
      </dgm:t>
    </dgm:pt>
    <dgm:pt modelId="{74E2266D-D94C-4326-95BF-DFCAAE0C4E56}">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Teach</a:t>
          </a:r>
          <a:endParaRPr lang="en-GB" dirty="0"/>
        </a:p>
      </dgm:t>
    </dgm:pt>
    <dgm:pt modelId="{FB99ECB1-4675-4512-BE6F-CF3CDF820C43}" type="parTrans" cxnId="{C887AB42-58D3-458D-9EC3-E8DCB7BC17A9}">
      <dgm:prSet/>
      <dgm:spPr/>
      <dgm:t>
        <a:bodyPr/>
        <a:lstStyle/>
        <a:p>
          <a:endParaRPr lang="en-GB"/>
        </a:p>
      </dgm:t>
    </dgm:pt>
    <dgm:pt modelId="{48B4CB24-BFD0-45DC-ADCC-3B2B991BFA50}" type="sibTrans" cxnId="{C887AB42-58D3-458D-9EC3-E8DCB7BC17A9}">
      <dgm:prSet/>
      <dgm:spPr/>
      <dgm:t>
        <a:bodyPr/>
        <a:lstStyle/>
        <a:p>
          <a:endParaRPr lang="en-GB"/>
        </a:p>
      </dgm:t>
    </dgm:pt>
    <dgm:pt modelId="{583F2464-66CE-4DB6-87BB-2E07E92D474F}" type="pres">
      <dgm:prSet presAssocID="{FC3AF39F-48AD-4E4B-8327-F58C8E9B30F5}" presName="cycle" presStyleCnt="0">
        <dgm:presLayoutVars>
          <dgm:dir/>
          <dgm:resizeHandles val="exact"/>
        </dgm:presLayoutVars>
      </dgm:prSet>
      <dgm:spPr/>
      <dgm:t>
        <a:bodyPr/>
        <a:lstStyle/>
        <a:p>
          <a:endParaRPr lang="en-GB"/>
        </a:p>
      </dgm:t>
    </dgm:pt>
    <dgm:pt modelId="{67BB9672-5429-4733-8527-5E15D8E8FAFD}" type="pres">
      <dgm:prSet presAssocID="{67F4EA5D-EBC4-4C4D-9695-5C70A9C5042F}" presName="node" presStyleLbl="node1" presStyleIdx="0" presStyleCnt="4" custRadScaleRad="99656" custRadScaleInc="-6656">
        <dgm:presLayoutVars>
          <dgm:bulletEnabled val="1"/>
        </dgm:presLayoutVars>
      </dgm:prSet>
      <dgm:spPr/>
      <dgm:t>
        <a:bodyPr/>
        <a:lstStyle/>
        <a:p>
          <a:endParaRPr lang="en-GB"/>
        </a:p>
      </dgm:t>
    </dgm:pt>
    <dgm:pt modelId="{3E1F07AD-D484-4715-A7DD-10C8883434B1}" type="pres">
      <dgm:prSet presAssocID="{A6B50E1E-1A77-4DA2-A0FE-2187B432E3E3}" presName="sibTrans" presStyleLbl="sibTrans2D1" presStyleIdx="0" presStyleCnt="4"/>
      <dgm:spPr/>
      <dgm:t>
        <a:bodyPr/>
        <a:lstStyle/>
        <a:p>
          <a:endParaRPr lang="en-GB"/>
        </a:p>
      </dgm:t>
    </dgm:pt>
    <dgm:pt modelId="{844C4668-4A95-4DD4-B565-DD2A4D61CE08}" type="pres">
      <dgm:prSet presAssocID="{A6B50E1E-1A77-4DA2-A0FE-2187B432E3E3}" presName="connectorText" presStyleLbl="sibTrans2D1" presStyleIdx="0" presStyleCnt="4"/>
      <dgm:spPr/>
      <dgm:t>
        <a:bodyPr/>
        <a:lstStyle/>
        <a:p>
          <a:endParaRPr lang="en-GB"/>
        </a:p>
      </dgm:t>
    </dgm:pt>
    <dgm:pt modelId="{9B8B4A78-4C5C-4115-BF00-31CF18B54026}" type="pres">
      <dgm:prSet presAssocID="{74E2266D-D94C-4326-95BF-DFCAAE0C4E56}" presName="node" presStyleLbl="node1" presStyleIdx="1" presStyleCnt="4" custRadScaleRad="104101" custRadScaleInc="-903">
        <dgm:presLayoutVars>
          <dgm:bulletEnabled val="1"/>
        </dgm:presLayoutVars>
      </dgm:prSet>
      <dgm:spPr/>
      <dgm:t>
        <a:bodyPr/>
        <a:lstStyle/>
        <a:p>
          <a:endParaRPr lang="en-GB"/>
        </a:p>
      </dgm:t>
    </dgm:pt>
    <dgm:pt modelId="{00DBD0D2-9595-4624-B223-CF347DBDEDA5}" type="pres">
      <dgm:prSet presAssocID="{48B4CB24-BFD0-45DC-ADCC-3B2B991BFA50}" presName="sibTrans" presStyleLbl="sibTrans2D1" presStyleIdx="1" presStyleCnt="4"/>
      <dgm:spPr/>
      <dgm:t>
        <a:bodyPr/>
        <a:lstStyle/>
        <a:p>
          <a:endParaRPr lang="en-GB"/>
        </a:p>
      </dgm:t>
    </dgm:pt>
    <dgm:pt modelId="{66477367-A68E-4E7E-90AD-8F63AFE446DA}" type="pres">
      <dgm:prSet presAssocID="{48B4CB24-BFD0-45DC-ADCC-3B2B991BFA50}" presName="connectorText" presStyleLbl="sibTrans2D1" presStyleIdx="1" presStyleCnt="4"/>
      <dgm:spPr/>
      <dgm:t>
        <a:bodyPr/>
        <a:lstStyle/>
        <a:p>
          <a:endParaRPr lang="en-GB"/>
        </a:p>
      </dgm:t>
    </dgm:pt>
    <dgm:pt modelId="{CC9DA403-2B98-43B5-AE1E-CC2DB2693F57}" type="pres">
      <dgm:prSet presAssocID="{5F64117A-8561-488A-8389-A8A9B2C0FD1B}" presName="node" presStyleLbl="node1" presStyleIdx="2" presStyleCnt="4" custRadScaleRad="100081" custRadScaleInc="1231">
        <dgm:presLayoutVars>
          <dgm:bulletEnabled val="1"/>
        </dgm:presLayoutVars>
      </dgm:prSet>
      <dgm:spPr/>
      <dgm:t>
        <a:bodyPr/>
        <a:lstStyle/>
        <a:p>
          <a:endParaRPr lang="en-GB"/>
        </a:p>
      </dgm:t>
    </dgm:pt>
    <dgm:pt modelId="{42D61B4C-0EFE-4F7D-93E5-7FBF56ADA82C}" type="pres">
      <dgm:prSet presAssocID="{C5879AF4-E596-46CF-86AC-2657849D5F24}" presName="sibTrans" presStyleLbl="sibTrans2D1" presStyleIdx="2" presStyleCnt="4"/>
      <dgm:spPr/>
      <dgm:t>
        <a:bodyPr/>
        <a:lstStyle/>
        <a:p>
          <a:endParaRPr lang="en-GB"/>
        </a:p>
      </dgm:t>
    </dgm:pt>
    <dgm:pt modelId="{17E48B24-F382-4D6D-A45B-BBEEE3722093}" type="pres">
      <dgm:prSet presAssocID="{C5879AF4-E596-46CF-86AC-2657849D5F24}" presName="connectorText" presStyleLbl="sibTrans2D1" presStyleIdx="2" presStyleCnt="4"/>
      <dgm:spPr/>
      <dgm:t>
        <a:bodyPr/>
        <a:lstStyle/>
        <a:p>
          <a:endParaRPr lang="en-GB"/>
        </a:p>
      </dgm:t>
    </dgm:pt>
    <dgm:pt modelId="{44268D1F-225A-411D-8B35-C9252C65FA78}" type="pres">
      <dgm:prSet presAssocID="{CD4FD1B1-A5D0-42CC-B8F7-930CEAE9CFC6}" presName="node" presStyleLbl="node1" presStyleIdx="3" presStyleCnt="4" custRadScaleRad="115716" custRadScaleInc="-1876">
        <dgm:presLayoutVars>
          <dgm:bulletEnabled val="1"/>
        </dgm:presLayoutVars>
      </dgm:prSet>
      <dgm:spPr/>
      <dgm:t>
        <a:bodyPr/>
        <a:lstStyle/>
        <a:p>
          <a:endParaRPr lang="en-GB"/>
        </a:p>
      </dgm:t>
    </dgm:pt>
    <dgm:pt modelId="{F6338C83-63AC-4DA2-8EF7-5F3E2C1FA6F1}" type="pres">
      <dgm:prSet presAssocID="{E1470872-9889-41FC-ADAC-26DF0429B3C6}" presName="sibTrans" presStyleLbl="sibTrans2D1" presStyleIdx="3" presStyleCnt="4"/>
      <dgm:spPr/>
      <dgm:t>
        <a:bodyPr/>
        <a:lstStyle/>
        <a:p>
          <a:endParaRPr lang="en-GB"/>
        </a:p>
      </dgm:t>
    </dgm:pt>
    <dgm:pt modelId="{CBF715BA-802C-4519-8246-27A2BD0AF014}" type="pres">
      <dgm:prSet presAssocID="{E1470872-9889-41FC-ADAC-26DF0429B3C6}" presName="connectorText" presStyleLbl="sibTrans2D1" presStyleIdx="3" presStyleCnt="4"/>
      <dgm:spPr/>
      <dgm:t>
        <a:bodyPr/>
        <a:lstStyle/>
        <a:p>
          <a:endParaRPr lang="en-GB"/>
        </a:p>
      </dgm:t>
    </dgm:pt>
  </dgm:ptLst>
  <dgm:cxnLst>
    <dgm:cxn modelId="{0E10D408-9381-42E0-A46C-DC71E17BF33B}" srcId="{FC3AF39F-48AD-4E4B-8327-F58C8E9B30F5}" destId="{5F64117A-8561-488A-8389-A8A9B2C0FD1B}" srcOrd="2" destOrd="0" parTransId="{2826AEA8-6E33-4C5A-9A83-749C32AC4F5F}" sibTransId="{C5879AF4-E596-46CF-86AC-2657849D5F24}"/>
    <dgm:cxn modelId="{807C2F71-6CD5-7741-BBCB-BEC17C95EAAE}" type="presOf" srcId="{FC3AF39F-48AD-4E4B-8327-F58C8E9B30F5}" destId="{583F2464-66CE-4DB6-87BB-2E07E92D474F}" srcOrd="0" destOrd="0" presId="urn:microsoft.com/office/officeart/2005/8/layout/cycle2"/>
    <dgm:cxn modelId="{44761EE0-9202-4891-A93E-B9790C7F02D5}" srcId="{FC3AF39F-48AD-4E4B-8327-F58C8E9B30F5}" destId="{CD4FD1B1-A5D0-42CC-B8F7-930CEAE9CFC6}" srcOrd="3" destOrd="0" parTransId="{E4E3D474-FDF0-48DF-B07B-CCAEEBEBEEDB}" sibTransId="{E1470872-9889-41FC-ADAC-26DF0429B3C6}"/>
    <dgm:cxn modelId="{4618EA79-CD68-F347-97D0-16DDE925C628}" type="presOf" srcId="{E1470872-9889-41FC-ADAC-26DF0429B3C6}" destId="{CBF715BA-802C-4519-8246-27A2BD0AF014}" srcOrd="1" destOrd="0" presId="urn:microsoft.com/office/officeart/2005/8/layout/cycle2"/>
    <dgm:cxn modelId="{7385C36D-3B10-6946-88F7-3099FBD780AA}" type="presOf" srcId="{C5879AF4-E596-46CF-86AC-2657849D5F24}" destId="{17E48B24-F382-4D6D-A45B-BBEEE3722093}" srcOrd="1" destOrd="0" presId="urn:microsoft.com/office/officeart/2005/8/layout/cycle2"/>
    <dgm:cxn modelId="{B8F11202-E4E5-4AF5-A0EF-42566B0651B6}" srcId="{FC3AF39F-48AD-4E4B-8327-F58C8E9B30F5}" destId="{67F4EA5D-EBC4-4C4D-9695-5C70A9C5042F}" srcOrd="0" destOrd="0" parTransId="{79F2E198-35D4-4238-BF84-3E44A77CFD3C}" sibTransId="{A6B50E1E-1A77-4DA2-A0FE-2187B432E3E3}"/>
    <dgm:cxn modelId="{6C6108A3-C7A5-1E4C-AA0F-DEE4D2369579}" type="presOf" srcId="{5F64117A-8561-488A-8389-A8A9B2C0FD1B}" destId="{CC9DA403-2B98-43B5-AE1E-CC2DB2693F57}" srcOrd="0" destOrd="0" presId="urn:microsoft.com/office/officeart/2005/8/layout/cycle2"/>
    <dgm:cxn modelId="{08A1C144-F088-FC46-8877-6BB27937B2CE}" type="presOf" srcId="{48B4CB24-BFD0-45DC-ADCC-3B2B991BFA50}" destId="{66477367-A68E-4E7E-90AD-8F63AFE446DA}" srcOrd="1" destOrd="0" presId="urn:microsoft.com/office/officeart/2005/8/layout/cycle2"/>
    <dgm:cxn modelId="{3135A413-0BC8-5F41-8257-2FA94A3D0023}" type="presOf" srcId="{48B4CB24-BFD0-45DC-ADCC-3B2B991BFA50}" destId="{00DBD0D2-9595-4624-B223-CF347DBDEDA5}" srcOrd="0" destOrd="0" presId="urn:microsoft.com/office/officeart/2005/8/layout/cycle2"/>
    <dgm:cxn modelId="{C887AB42-58D3-458D-9EC3-E8DCB7BC17A9}" srcId="{FC3AF39F-48AD-4E4B-8327-F58C8E9B30F5}" destId="{74E2266D-D94C-4326-95BF-DFCAAE0C4E56}" srcOrd="1" destOrd="0" parTransId="{FB99ECB1-4675-4512-BE6F-CF3CDF820C43}" sibTransId="{48B4CB24-BFD0-45DC-ADCC-3B2B991BFA50}"/>
    <dgm:cxn modelId="{B9320094-5268-B04F-A195-1ED8D59FBD15}" type="presOf" srcId="{C5879AF4-E596-46CF-86AC-2657849D5F24}" destId="{42D61B4C-0EFE-4F7D-93E5-7FBF56ADA82C}" srcOrd="0" destOrd="0" presId="urn:microsoft.com/office/officeart/2005/8/layout/cycle2"/>
    <dgm:cxn modelId="{B10995CA-A063-AD48-A4E2-EFB58602CD56}" type="presOf" srcId="{67F4EA5D-EBC4-4C4D-9695-5C70A9C5042F}" destId="{67BB9672-5429-4733-8527-5E15D8E8FAFD}" srcOrd="0" destOrd="0" presId="urn:microsoft.com/office/officeart/2005/8/layout/cycle2"/>
    <dgm:cxn modelId="{BA6808B9-4425-D542-A2D5-ADEFF3B3A3C6}" type="presOf" srcId="{A6B50E1E-1A77-4DA2-A0FE-2187B432E3E3}" destId="{844C4668-4A95-4DD4-B565-DD2A4D61CE08}" srcOrd="1" destOrd="0" presId="urn:microsoft.com/office/officeart/2005/8/layout/cycle2"/>
    <dgm:cxn modelId="{816D563A-A4B8-1644-9E34-58C4E79EF7FB}" type="presOf" srcId="{A6B50E1E-1A77-4DA2-A0FE-2187B432E3E3}" destId="{3E1F07AD-D484-4715-A7DD-10C8883434B1}" srcOrd="0" destOrd="0" presId="urn:microsoft.com/office/officeart/2005/8/layout/cycle2"/>
    <dgm:cxn modelId="{66108E14-D54E-5F4C-AF53-04E16E1826C9}" type="presOf" srcId="{CD4FD1B1-A5D0-42CC-B8F7-930CEAE9CFC6}" destId="{44268D1F-225A-411D-8B35-C9252C65FA78}" srcOrd="0" destOrd="0" presId="urn:microsoft.com/office/officeart/2005/8/layout/cycle2"/>
    <dgm:cxn modelId="{BA82800E-4B9D-FF44-9ED4-F03BC7885A09}" type="presOf" srcId="{74E2266D-D94C-4326-95BF-DFCAAE0C4E56}" destId="{9B8B4A78-4C5C-4115-BF00-31CF18B54026}" srcOrd="0" destOrd="0" presId="urn:microsoft.com/office/officeart/2005/8/layout/cycle2"/>
    <dgm:cxn modelId="{3705A596-178D-0948-B741-DEA49F3DD8D9}" type="presOf" srcId="{E1470872-9889-41FC-ADAC-26DF0429B3C6}" destId="{F6338C83-63AC-4DA2-8EF7-5F3E2C1FA6F1}" srcOrd="0" destOrd="0" presId="urn:microsoft.com/office/officeart/2005/8/layout/cycle2"/>
    <dgm:cxn modelId="{2C3D01B7-27D7-4E47-BC73-E227EE0A58F8}" type="presParOf" srcId="{583F2464-66CE-4DB6-87BB-2E07E92D474F}" destId="{67BB9672-5429-4733-8527-5E15D8E8FAFD}" srcOrd="0" destOrd="0" presId="urn:microsoft.com/office/officeart/2005/8/layout/cycle2"/>
    <dgm:cxn modelId="{98670FB5-677D-384D-AB65-B58C3FB23B34}" type="presParOf" srcId="{583F2464-66CE-4DB6-87BB-2E07E92D474F}" destId="{3E1F07AD-D484-4715-A7DD-10C8883434B1}" srcOrd="1" destOrd="0" presId="urn:microsoft.com/office/officeart/2005/8/layout/cycle2"/>
    <dgm:cxn modelId="{081F2819-F139-8244-87D0-743D543FC50A}" type="presParOf" srcId="{3E1F07AD-D484-4715-A7DD-10C8883434B1}" destId="{844C4668-4A95-4DD4-B565-DD2A4D61CE08}" srcOrd="0" destOrd="0" presId="urn:microsoft.com/office/officeart/2005/8/layout/cycle2"/>
    <dgm:cxn modelId="{507DC89E-7C90-0F4A-8A78-F26B3F249E95}" type="presParOf" srcId="{583F2464-66CE-4DB6-87BB-2E07E92D474F}" destId="{9B8B4A78-4C5C-4115-BF00-31CF18B54026}" srcOrd="2" destOrd="0" presId="urn:microsoft.com/office/officeart/2005/8/layout/cycle2"/>
    <dgm:cxn modelId="{8328EB33-6949-4649-A7A3-DFC61DF0F375}" type="presParOf" srcId="{583F2464-66CE-4DB6-87BB-2E07E92D474F}" destId="{00DBD0D2-9595-4624-B223-CF347DBDEDA5}" srcOrd="3" destOrd="0" presId="urn:microsoft.com/office/officeart/2005/8/layout/cycle2"/>
    <dgm:cxn modelId="{B281C856-E060-6B43-A9B5-BE50CB6209AC}" type="presParOf" srcId="{00DBD0D2-9595-4624-B223-CF347DBDEDA5}" destId="{66477367-A68E-4E7E-90AD-8F63AFE446DA}" srcOrd="0" destOrd="0" presId="urn:microsoft.com/office/officeart/2005/8/layout/cycle2"/>
    <dgm:cxn modelId="{079749F3-18B2-DE43-BB79-3D40ACA4122C}" type="presParOf" srcId="{583F2464-66CE-4DB6-87BB-2E07E92D474F}" destId="{CC9DA403-2B98-43B5-AE1E-CC2DB2693F57}" srcOrd="4" destOrd="0" presId="urn:microsoft.com/office/officeart/2005/8/layout/cycle2"/>
    <dgm:cxn modelId="{7E876C4C-7F98-DB46-95E5-634CD098AD1D}" type="presParOf" srcId="{583F2464-66CE-4DB6-87BB-2E07E92D474F}" destId="{42D61B4C-0EFE-4F7D-93E5-7FBF56ADA82C}" srcOrd="5" destOrd="0" presId="urn:microsoft.com/office/officeart/2005/8/layout/cycle2"/>
    <dgm:cxn modelId="{42ED645D-C4B4-1B4F-A150-66D4779B203F}" type="presParOf" srcId="{42D61B4C-0EFE-4F7D-93E5-7FBF56ADA82C}" destId="{17E48B24-F382-4D6D-A45B-BBEEE3722093}" srcOrd="0" destOrd="0" presId="urn:microsoft.com/office/officeart/2005/8/layout/cycle2"/>
    <dgm:cxn modelId="{3D9D6C97-F0CA-F54B-91E8-B69D3761EA96}" type="presParOf" srcId="{583F2464-66CE-4DB6-87BB-2E07E92D474F}" destId="{44268D1F-225A-411D-8B35-C9252C65FA78}" srcOrd="6" destOrd="0" presId="urn:microsoft.com/office/officeart/2005/8/layout/cycle2"/>
    <dgm:cxn modelId="{BB73A70F-3221-3B43-A249-0018CC11941B}" type="presParOf" srcId="{583F2464-66CE-4DB6-87BB-2E07E92D474F}" destId="{F6338C83-63AC-4DA2-8EF7-5F3E2C1FA6F1}" srcOrd="7" destOrd="0" presId="urn:microsoft.com/office/officeart/2005/8/layout/cycle2"/>
    <dgm:cxn modelId="{F2AAE512-51C8-7246-865B-BAB73A0B4885}" type="presParOf" srcId="{F6338C83-63AC-4DA2-8EF7-5F3E2C1FA6F1}" destId="{CBF715BA-802C-4519-8246-27A2BD0AF014}" srcOrd="0" destOrd="0" presId="urn:microsoft.com/office/officeart/2005/8/layout/cycle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C3AF39F-48AD-4E4B-8327-F58C8E9B30F5}" type="doc">
      <dgm:prSet loTypeId="urn:microsoft.com/office/officeart/2005/8/layout/cycle2" loCatId="cycle" qsTypeId="urn:microsoft.com/office/officeart/2005/8/quickstyle/simple1" qsCatId="simple" csTypeId="urn:microsoft.com/office/officeart/2005/8/colors/accent2_2" csCatId="accent2" phldr="1"/>
      <dgm:spPr/>
      <dgm:t>
        <a:bodyPr/>
        <a:lstStyle/>
        <a:p>
          <a:endParaRPr lang="en-GB"/>
        </a:p>
      </dgm:t>
    </dgm:pt>
    <dgm:pt modelId="{67F4EA5D-EBC4-4C4D-9695-5C70A9C5042F}">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Plan</a:t>
          </a:r>
        </a:p>
      </dgm:t>
    </dgm:pt>
    <dgm:pt modelId="{79F2E198-35D4-4238-BF84-3E44A77CFD3C}" type="parTrans" cxnId="{B8F11202-E4E5-4AF5-A0EF-42566B0651B6}">
      <dgm:prSet/>
      <dgm:spPr/>
      <dgm:t>
        <a:bodyPr/>
        <a:lstStyle/>
        <a:p>
          <a:endParaRPr lang="en-GB"/>
        </a:p>
      </dgm:t>
    </dgm:pt>
    <dgm:pt modelId="{A6B50E1E-1A77-4DA2-A0FE-2187B432E3E3}" type="sibTrans" cxnId="{B8F11202-E4E5-4AF5-A0EF-42566B0651B6}">
      <dgm:prSet/>
      <dgm:spPr/>
      <dgm:t>
        <a:bodyPr/>
        <a:lstStyle/>
        <a:p>
          <a:endParaRPr lang="en-GB"/>
        </a:p>
      </dgm:t>
    </dgm:pt>
    <dgm:pt modelId="{5F64117A-8561-488A-8389-A8A9B2C0FD1B}">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Track &amp; Assess</a:t>
          </a:r>
          <a:endParaRPr lang="en-GB" dirty="0"/>
        </a:p>
      </dgm:t>
    </dgm:pt>
    <dgm:pt modelId="{2826AEA8-6E33-4C5A-9A83-749C32AC4F5F}" type="parTrans" cxnId="{0E10D408-9381-42E0-A46C-DC71E17BF33B}">
      <dgm:prSet/>
      <dgm:spPr/>
      <dgm:t>
        <a:bodyPr/>
        <a:lstStyle/>
        <a:p>
          <a:endParaRPr lang="en-GB"/>
        </a:p>
      </dgm:t>
    </dgm:pt>
    <dgm:pt modelId="{C5879AF4-E596-46CF-86AC-2657849D5F24}" type="sibTrans" cxnId="{0E10D408-9381-42E0-A46C-DC71E17BF33B}">
      <dgm:prSet/>
      <dgm:spPr/>
      <dgm:t>
        <a:bodyPr/>
        <a:lstStyle/>
        <a:p>
          <a:endParaRPr lang="en-GB"/>
        </a:p>
      </dgm:t>
    </dgm:pt>
    <dgm:pt modelId="{CD4FD1B1-A5D0-42CC-B8F7-930CEAE9CFC6}">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Develop</a:t>
          </a:r>
        </a:p>
      </dgm:t>
    </dgm:pt>
    <dgm:pt modelId="{E4E3D474-FDF0-48DF-B07B-CCAEEBEBEEDB}" type="parTrans" cxnId="{44761EE0-9202-4891-A93E-B9790C7F02D5}">
      <dgm:prSet/>
      <dgm:spPr/>
      <dgm:t>
        <a:bodyPr/>
        <a:lstStyle/>
        <a:p>
          <a:endParaRPr lang="en-GB"/>
        </a:p>
      </dgm:t>
    </dgm:pt>
    <dgm:pt modelId="{E1470872-9889-41FC-ADAC-26DF0429B3C6}" type="sibTrans" cxnId="{44761EE0-9202-4891-A93E-B9790C7F02D5}">
      <dgm:prSet/>
      <dgm:spPr/>
      <dgm:t>
        <a:bodyPr/>
        <a:lstStyle/>
        <a:p>
          <a:endParaRPr lang="en-GB" dirty="0"/>
        </a:p>
      </dgm:t>
    </dgm:pt>
    <dgm:pt modelId="{74E2266D-D94C-4326-95BF-DFCAAE0C4E56}">
      <dgm:prSet phldrT="[Text]">
        <dgm:style>
          <a:lnRef idx="2">
            <a:schemeClr val="accent1">
              <a:shade val="50000"/>
            </a:schemeClr>
          </a:lnRef>
          <a:fillRef idx="1">
            <a:schemeClr val="accent1"/>
          </a:fillRef>
          <a:effectRef idx="0">
            <a:schemeClr val="accent1"/>
          </a:effectRef>
          <a:fontRef idx="minor">
            <a:schemeClr val="lt1"/>
          </a:fontRef>
        </dgm:style>
      </dgm:prSet>
      <dgm:spPr>
        <a:solidFill>
          <a:schemeClr val="bg1"/>
        </a:solidFill>
      </dgm:spPr>
      <dgm:t>
        <a:bodyPr/>
        <a:lstStyle/>
        <a:p>
          <a:r>
            <a:rPr lang="en-GB" b="1" dirty="0" smtClean="0">
              <a:solidFill>
                <a:srgbClr val="002060"/>
              </a:solidFill>
            </a:rPr>
            <a:t>Teach</a:t>
          </a:r>
          <a:endParaRPr lang="en-GB" b="1" dirty="0">
            <a:solidFill>
              <a:srgbClr val="002060"/>
            </a:solidFill>
          </a:endParaRPr>
        </a:p>
      </dgm:t>
    </dgm:pt>
    <dgm:pt modelId="{FB99ECB1-4675-4512-BE6F-CF3CDF820C43}" type="parTrans" cxnId="{C887AB42-58D3-458D-9EC3-E8DCB7BC17A9}">
      <dgm:prSet/>
      <dgm:spPr/>
      <dgm:t>
        <a:bodyPr/>
        <a:lstStyle/>
        <a:p>
          <a:endParaRPr lang="en-GB"/>
        </a:p>
      </dgm:t>
    </dgm:pt>
    <dgm:pt modelId="{48B4CB24-BFD0-45DC-ADCC-3B2B991BFA50}" type="sibTrans" cxnId="{C887AB42-58D3-458D-9EC3-E8DCB7BC17A9}">
      <dgm:prSet/>
      <dgm:spPr/>
      <dgm:t>
        <a:bodyPr/>
        <a:lstStyle/>
        <a:p>
          <a:endParaRPr lang="en-GB"/>
        </a:p>
      </dgm:t>
    </dgm:pt>
    <dgm:pt modelId="{583F2464-66CE-4DB6-87BB-2E07E92D474F}" type="pres">
      <dgm:prSet presAssocID="{FC3AF39F-48AD-4E4B-8327-F58C8E9B30F5}" presName="cycle" presStyleCnt="0">
        <dgm:presLayoutVars>
          <dgm:dir/>
          <dgm:resizeHandles val="exact"/>
        </dgm:presLayoutVars>
      </dgm:prSet>
      <dgm:spPr/>
      <dgm:t>
        <a:bodyPr/>
        <a:lstStyle/>
        <a:p>
          <a:endParaRPr lang="en-GB"/>
        </a:p>
      </dgm:t>
    </dgm:pt>
    <dgm:pt modelId="{67BB9672-5429-4733-8527-5E15D8E8FAFD}" type="pres">
      <dgm:prSet presAssocID="{67F4EA5D-EBC4-4C4D-9695-5C70A9C5042F}" presName="node" presStyleLbl="node1" presStyleIdx="0" presStyleCnt="4" custRadScaleRad="99656" custRadScaleInc="-6656">
        <dgm:presLayoutVars>
          <dgm:bulletEnabled val="1"/>
        </dgm:presLayoutVars>
      </dgm:prSet>
      <dgm:spPr/>
      <dgm:t>
        <a:bodyPr/>
        <a:lstStyle/>
        <a:p>
          <a:endParaRPr lang="en-GB"/>
        </a:p>
      </dgm:t>
    </dgm:pt>
    <dgm:pt modelId="{3E1F07AD-D484-4715-A7DD-10C8883434B1}" type="pres">
      <dgm:prSet presAssocID="{A6B50E1E-1A77-4DA2-A0FE-2187B432E3E3}" presName="sibTrans" presStyleLbl="sibTrans2D1" presStyleIdx="0" presStyleCnt="4"/>
      <dgm:spPr/>
      <dgm:t>
        <a:bodyPr/>
        <a:lstStyle/>
        <a:p>
          <a:endParaRPr lang="en-GB"/>
        </a:p>
      </dgm:t>
    </dgm:pt>
    <dgm:pt modelId="{844C4668-4A95-4DD4-B565-DD2A4D61CE08}" type="pres">
      <dgm:prSet presAssocID="{A6B50E1E-1A77-4DA2-A0FE-2187B432E3E3}" presName="connectorText" presStyleLbl="sibTrans2D1" presStyleIdx="0" presStyleCnt="4"/>
      <dgm:spPr/>
      <dgm:t>
        <a:bodyPr/>
        <a:lstStyle/>
        <a:p>
          <a:endParaRPr lang="en-GB"/>
        </a:p>
      </dgm:t>
    </dgm:pt>
    <dgm:pt modelId="{9B8B4A78-4C5C-4115-BF00-31CF18B54026}" type="pres">
      <dgm:prSet presAssocID="{74E2266D-D94C-4326-95BF-DFCAAE0C4E56}" presName="node" presStyleLbl="node1" presStyleIdx="1" presStyleCnt="4" custRadScaleRad="104101" custRadScaleInc="-903">
        <dgm:presLayoutVars>
          <dgm:bulletEnabled val="1"/>
        </dgm:presLayoutVars>
      </dgm:prSet>
      <dgm:spPr/>
      <dgm:t>
        <a:bodyPr/>
        <a:lstStyle/>
        <a:p>
          <a:endParaRPr lang="en-GB"/>
        </a:p>
      </dgm:t>
    </dgm:pt>
    <dgm:pt modelId="{00DBD0D2-9595-4624-B223-CF347DBDEDA5}" type="pres">
      <dgm:prSet presAssocID="{48B4CB24-BFD0-45DC-ADCC-3B2B991BFA50}" presName="sibTrans" presStyleLbl="sibTrans2D1" presStyleIdx="1" presStyleCnt="4"/>
      <dgm:spPr/>
      <dgm:t>
        <a:bodyPr/>
        <a:lstStyle/>
        <a:p>
          <a:endParaRPr lang="en-GB"/>
        </a:p>
      </dgm:t>
    </dgm:pt>
    <dgm:pt modelId="{66477367-A68E-4E7E-90AD-8F63AFE446DA}" type="pres">
      <dgm:prSet presAssocID="{48B4CB24-BFD0-45DC-ADCC-3B2B991BFA50}" presName="connectorText" presStyleLbl="sibTrans2D1" presStyleIdx="1" presStyleCnt="4"/>
      <dgm:spPr/>
      <dgm:t>
        <a:bodyPr/>
        <a:lstStyle/>
        <a:p>
          <a:endParaRPr lang="en-GB"/>
        </a:p>
      </dgm:t>
    </dgm:pt>
    <dgm:pt modelId="{CC9DA403-2B98-43B5-AE1E-CC2DB2693F57}" type="pres">
      <dgm:prSet presAssocID="{5F64117A-8561-488A-8389-A8A9B2C0FD1B}" presName="node" presStyleLbl="node1" presStyleIdx="2" presStyleCnt="4" custRadScaleRad="100081" custRadScaleInc="1231">
        <dgm:presLayoutVars>
          <dgm:bulletEnabled val="1"/>
        </dgm:presLayoutVars>
      </dgm:prSet>
      <dgm:spPr/>
      <dgm:t>
        <a:bodyPr/>
        <a:lstStyle/>
        <a:p>
          <a:endParaRPr lang="en-GB"/>
        </a:p>
      </dgm:t>
    </dgm:pt>
    <dgm:pt modelId="{42D61B4C-0EFE-4F7D-93E5-7FBF56ADA82C}" type="pres">
      <dgm:prSet presAssocID="{C5879AF4-E596-46CF-86AC-2657849D5F24}" presName="sibTrans" presStyleLbl="sibTrans2D1" presStyleIdx="2" presStyleCnt="4"/>
      <dgm:spPr/>
      <dgm:t>
        <a:bodyPr/>
        <a:lstStyle/>
        <a:p>
          <a:endParaRPr lang="en-GB"/>
        </a:p>
      </dgm:t>
    </dgm:pt>
    <dgm:pt modelId="{17E48B24-F382-4D6D-A45B-BBEEE3722093}" type="pres">
      <dgm:prSet presAssocID="{C5879AF4-E596-46CF-86AC-2657849D5F24}" presName="connectorText" presStyleLbl="sibTrans2D1" presStyleIdx="2" presStyleCnt="4"/>
      <dgm:spPr/>
      <dgm:t>
        <a:bodyPr/>
        <a:lstStyle/>
        <a:p>
          <a:endParaRPr lang="en-GB"/>
        </a:p>
      </dgm:t>
    </dgm:pt>
    <dgm:pt modelId="{44268D1F-225A-411D-8B35-C9252C65FA78}" type="pres">
      <dgm:prSet presAssocID="{CD4FD1B1-A5D0-42CC-B8F7-930CEAE9CFC6}" presName="node" presStyleLbl="node1" presStyleIdx="3" presStyleCnt="4" custRadScaleRad="115716" custRadScaleInc="-1876">
        <dgm:presLayoutVars>
          <dgm:bulletEnabled val="1"/>
        </dgm:presLayoutVars>
      </dgm:prSet>
      <dgm:spPr/>
      <dgm:t>
        <a:bodyPr/>
        <a:lstStyle/>
        <a:p>
          <a:endParaRPr lang="en-GB"/>
        </a:p>
      </dgm:t>
    </dgm:pt>
    <dgm:pt modelId="{F6338C83-63AC-4DA2-8EF7-5F3E2C1FA6F1}" type="pres">
      <dgm:prSet presAssocID="{E1470872-9889-41FC-ADAC-26DF0429B3C6}" presName="sibTrans" presStyleLbl="sibTrans2D1" presStyleIdx="3" presStyleCnt="4"/>
      <dgm:spPr/>
      <dgm:t>
        <a:bodyPr/>
        <a:lstStyle/>
        <a:p>
          <a:endParaRPr lang="en-GB"/>
        </a:p>
      </dgm:t>
    </dgm:pt>
    <dgm:pt modelId="{CBF715BA-802C-4519-8246-27A2BD0AF014}" type="pres">
      <dgm:prSet presAssocID="{E1470872-9889-41FC-ADAC-26DF0429B3C6}" presName="connectorText" presStyleLbl="sibTrans2D1" presStyleIdx="3" presStyleCnt="4"/>
      <dgm:spPr/>
      <dgm:t>
        <a:bodyPr/>
        <a:lstStyle/>
        <a:p>
          <a:endParaRPr lang="en-GB"/>
        </a:p>
      </dgm:t>
    </dgm:pt>
  </dgm:ptLst>
  <dgm:cxnLst>
    <dgm:cxn modelId="{CDD60E29-B2C4-1D4D-8F52-BA5376CEB105}" type="presOf" srcId="{FC3AF39F-48AD-4E4B-8327-F58C8E9B30F5}" destId="{583F2464-66CE-4DB6-87BB-2E07E92D474F}" srcOrd="0" destOrd="0" presId="urn:microsoft.com/office/officeart/2005/8/layout/cycle2"/>
    <dgm:cxn modelId="{44761EE0-9202-4891-A93E-B9790C7F02D5}" srcId="{FC3AF39F-48AD-4E4B-8327-F58C8E9B30F5}" destId="{CD4FD1B1-A5D0-42CC-B8F7-930CEAE9CFC6}" srcOrd="3" destOrd="0" parTransId="{E4E3D474-FDF0-48DF-B07B-CCAEEBEBEEDB}" sibTransId="{E1470872-9889-41FC-ADAC-26DF0429B3C6}"/>
    <dgm:cxn modelId="{0E10D408-9381-42E0-A46C-DC71E17BF33B}" srcId="{FC3AF39F-48AD-4E4B-8327-F58C8E9B30F5}" destId="{5F64117A-8561-488A-8389-A8A9B2C0FD1B}" srcOrd="2" destOrd="0" parTransId="{2826AEA8-6E33-4C5A-9A83-749C32AC4F5F}" sibTransId="{C5879AF4-E596-46CF-86AC-2657849D5F24}"/>
    <dgm:cxn modelId="{69705BC5-F363-1145-BEA7-7CBB0E16277B}" type="presOf" srcId="{C5879AF4-E596-46CF-86AC-2657849D5F24}" destId="{42D61B4C-0EFE-4F7D-93E5-7FBF56ADA82C}" srcOrd="0" destOrd="0" presId="urn:microsoft.com/office/officeart/2005/8/layout/cycle2"/>
    <dgm:cxn modelId="{FE2BC5CE-1F0B-8441-AE28-B3B4B1335958}" type="presOf" srcId="{48B4CB24-BFD0-45DC-ADCC-3B2B991BFA50}" destId="{00DBD0D2-9595-4624-B223-CF347DBDEDA5}" srcOrd="0" destOrd="0" presId="urn:microsoft.com/office/officeart/2005/8/layout/cycle2"/>
    <dgm:cxn modelId="{B8F11202-E4E5-4AF5-A0EF-42566B0651B6}" srcId="{FC3AF39F-48AD-4E4B-8327-F58C8E9B30F5}" destId="{67F4EA5D-EBC4-4C4D-9695-5C70A9C5042F}" srcOrd="0" destOrd="0" parTransId="{79F2E198-35D4-4238-BF84-3E44A77CFD3C}" sibTransId="{A6B50E1E-1A77-4DA2-A0FE-2187B432E3E3}"/>
    <dgm:cxn modelId="{3BA89575-C478-C549-A66F-12F02072B1F6}" type="presOf" srcId="{5F64117A-8561-488A-8389-A8A9B2C0FD1B}" destId="{CC9DA403-2B98-43B5-AE1E-CC2DB2693F57}" srcOrd="0" destOrd="0" presId="urn:microsoft.com/office/officeart/2005/8/layout/cycle2"/>
    <dgm:cxn modelId="{E744D730-A3C9-1548-89D2-8254283F3C1B}" type="presOf" srcId="{48B4CB24-BFD0-45DC-ADCC-3B2B991BFA50}" destId="{66477367-A68E-4E7E-90AD-8F63AFE446DA}" srcOrd="1" destOrd="0" presId="urn:microsoft.com/office/officeart/2005/8/layout/cycle2"/>
    <dgm:cxn modelId="{7A4E8E18-B468-B443-8450-B2D23578611C}" type="presOf" srcId="{C5879AF4-E596-46CF-86AC-2657849D5F24}" destId="{17E48B24-F382-4D6D-A45B-BBEEE3722093}" srcOrd="1" destOrd="0" presId="urn:microsoft.com/office/officeart/2005/8/layout/cycle2"/>
    <dgm:cxn modelId="{CC12FDEF-EF75-044E-B2BB-6DEF95FF6EA1}" type="presOf" srcId="{67F4EA5D-EBC4-4C4D-9695-5C70A9C5042F}" destId="{67BB9672-5429-4733-8527-5E15D8E8FAFD}" srcOrd="0" destOrd="0" presId="urn:microsoft.com/office/officeart/2005/8/layout/cycle2"/>
    <dgm:cxn modelId="{B5E66396-7A68-B44B-87BC-73D10E178D6D}" type="presOf" srcId="{A6B50E1E-1A77-4DA2-A0FE-2187B432E3E3}" destId="{844C4668-4A95-4DD4-B565-DD2A4D61CE08}" srcOrd="1" destOrd="0" presId="urn:microsoft.com/office/officeart/2005/8/layout/cycle2"/>
    <dgm:cxn modelId="{BAAD8260-5AFC-624A-A2A2-BB212EE90EEA}" type="presOf" srcId="{74E2266D-D94C-4326-95BF-DFCAAE0C4E56}" destId="{9B8B4A78-4C5C-4115-BF00-31CF18B54026}" srcOrd="0" destOrd="0" presId="urn:microsoft.com/office/officeart/2005/8/layout/cycle2"/>
    <dgm:cxn modelId="{A33B3808-5292-9247-B45E-1A3B26813405}" type="presOf" srcId="{E1470872-9889-41FC-ADAC-26DF0429B3C6}" destId="{F6338C83-63AC-4DA2-8EF7-5F3E2C1FA6F1}" srcOrd="0" destOrd="0" presId="urn:microsoft.com/office/officeart/2005/8/layout/cycle2"/>
    <dgm:cxn modelId="{E77732D7-40C3-CF43-BB2C-EF1F3A306BEA}" type="presOf" srcId="{E1470872-9889-41FC-ADAC-26DF0429B3C6}" destId="{CBF715BA-802C-4519-8246-27A2BD0AF014}" srcOrd="1" destOrd="0" presId="urn:microsoft.com/office/officeart/2005/8/layout/cycle2"/>
    <dgm:cxn modelId="{F98D1657-A640-0345-9BA1-A5C166EC4E32}" type="presOf" srcId="{A6B50E1E-1A77-4DA2-A0FE-2187B432E3E3}" destId="{3E1F07AD-D484-4715-A7DD-10C8883434B1}" srcOrd="0" destOrd="0" presId="urn:microsoft.com/office/officeart/2005/8/layout/cycle2"/>
    <dgm:cxn modelId="{5A888D6A-21C1-DE40-9306-C844A36C44AA}" type="presOf" srcId="{CD4FD1B1-A5D0-42CC-B8F7-930CEAE9CFC6}" destId="{44268D1F-225A-411D-8B35-C9252C65FA78}" srcOrd="0" destOrd="0" presId="urn:microsoft.com/office/officeart/2005/8/layout/cycle2"/>
    <dgm:cxn modelId="{C887AB42-58D3-458D-9EC3-E8DCB7BC17A9}" srcId="{FC3AF39F-48AD-4E4B-8327-F58C8E9B30F5}" destId="{74E2266D-D94C-4326-95BF-DFCAAE0C4E56}" srcOrd="1" destOrd="0" parTransId="{FB99ECB1-4675-4512-BE6F-CF3CDF820C43}" sibTransId="{48B4CB24-BFD0-45DC-ADCC-3B2B991BFA50}"/>
    <dgm:cxn modelId="{D7970523-2EA6-8848-8114-D8AA540C7A91}" type="presParOf" srcId="{583F2464-66CE-4DB6-87BB-2E07E92D474F}" destId="{67BB9672-5429-4733-8527-5E15D8E8FAFD}" srcOrd="0" destOrd="0" presId="urn:microsoft.com/office/officeart/2005/8/layout/cycle2"/>
    <dgm:cxn modelId="{E1A36C1B-1D44-A345-BAEE-3BAEC34CCFA8}" type="presParOf" srcId="{583F2464-66CE-4DB6-87BB-2E07E92D474F}" destId="{3E1F07AD-D484-4715-A7DD-10C8883434B1}" srcOrd="1" destOrd="0" presId="urn:microsoft.com/office/officeart/2005/8/layout/cycle2"/>
    <dgm:cxn modelId="{73498019-6366-8043-A9F6-EE7782A5DD6E}" type="presParOf" srcId="{3E1F07AD-D484-4715-A7DD-10C8883434B1}" destId="{844C4668-4A95-4DD4-B565-DD2A4D61CE08}" srcOrd="0" destOrd="0" presId="urn:microsoft.com/office/officeart/2005/8/layout/cycle2"/>
    <dgm:cxn modelId="{D32523C7-0293-774F-B616-34539C44694A}" type="presParOf" srcId="{583F2464-66CE-4DB6-87BB-2E07E92D474F}" destId="{9B8B4A78-4C5C-4115-BF00-31CF18B54026}" srcOrd="2" destOrd="0" presId="urn:microsoft.com/office/officeart/2005/8/layout/cycle2"/>
    <dgm:cxn modelId="{A45D82B1-97D0-DA4F-A853-A025B20C7342}" type="presParOf" srcId="{583F2464-66CE-4DB6-87BB-2E07E92D474F}" destId="{00DBD0D2-9595-4624-B223-CF347DBDEDA5}" srcOrd="3" destOrd="0" presId="urn:microsoft.com/office/officeart/2005/8/layout/cycle2"/>
    <dgm:cxn modelId="{461A7726-7110-0145-84F1-1A8EEE3C776C}" type="presParOf" srcId="{00DBD0D2-9595-4624-B223-CF347DBDEDA5}" destId="{66477367-A68E-4E7E-90AD-8F63AFE446DA}" srcOrd="0" destOrd="0" presId="urn:microsoft.com/office/officeart/2005/8/layout/cycle2"/>
    <dgm:cxn modelId="{06E26DCE-38EE-AF4B-A7B5-B1A3F7776C61}" type="presParOf" srcId="{583F2464-66CE-4DB6-87BB-2E07E92D474F}" destId="{CC9DA403-2B98-43B5-AE1E-CC2DB2693F57}" srcOrd="4" destOrd="0" presId="urn:microsoft.com/office/officeart/2005/8/layout/cycle2"/>
    <dgm:cxn modelId="{EABBD7C6-EFD9-6243-AF05-C012EE4A6730}" type="presParOf" srcId="{583F2464-66CE-4DB6-87BB-2E07E92D474F}" destId="{42D61B4C-0EFE-4F7D-93E5-7FBF56ADA82C}" srcOrd="5" destOrd="0" presId="urn:microsoft.com/office/officeart/2005/8/layout/cycle2"/>
    <dgm:cxn modelId="{293C7F28-01B5-4149-B2A8-1DB09AB98782}" type="presParOf" srcId="{42D61B4C-0EFE-4F7D-93E5-7FBF56ADA82C}" destId="{17E48B24-F382-4D6D-A45B-BBEEE3722093}" srcOrd="0" destOrd="0" presId="urn:microsoft.com/office/officeart/2005/8/layout/cycle2"/>
    <dgm:cxn modelId="{CDE3E955-4284-8F4D-8FA7-190C77CE8B40}" type="presParOf" srcId="{583F2464-66CE-4DB6-87BB-2E07E92D474F}" destId="{44268D1F-225A-411D-8B35-C9252C65FA78}" srcOrd="6" destOrd="0" presId="urn:microsoft.com/office/officeart/2005/8/layout/cycle2"/>
    <dgm:cxn modelId="{0548F9AD-BB05-DD4B-A225-1AABDDC4BC25}" type="presParOf" srcId="{583F2464-66CE-4DB6-87BB-2E07E92D474F}" destId="{F6338C83-63AC-4DA2-8EF7-5F3E2C1FA6F1}" srcOrd="7" destOrd="0" presId="urn:microsoft.com/office/officeart/2005/8/layout/cycle2"/>
    <dgm:cxn modelId="{7BBEFFE8-61FC-394D-9320-FAD9A360BD6D}" type="presParOf" srcId="{F6338C83-63AC-4DA2-8EF7-5F3E2C1FA6F1}" destId="{CBF715BA-802C-4519-8246-27A2BD0AF014}" srcOrd="0" destOrd="0" presId="urn:microsoft.com/office/officeart/2005/8/layout/cycle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C3AF39F-48AD-4E4B-8327-F58C8E9B30F5}" type="doc">
      <dgm:prSet loTypeId="urn:microsoft.com/office/officeart/2005/8/layout/cycle2" loCatId="cycle" qsTypeId="urn:microsoft.com/office/officeart/2005/8/quickstyle/simple1" qsCatId="simple" csTypeId="urn:microsoft.com/office/officeart/2005/8/colors/accent2_2" csCatId="accent2" phldr="1"/>
      <dgm:spPr/>
      <dgm:t>
        <a:bodyPr/>
        <a:lstStyle/>
        <a:p>
          <a:endParaRPr lang="en-GB"/>
        </a:p>
      </dgm:t>
    </dgm:pt>
    <dgm:pt modelId="{67F4EA5D-EBC4-4C4D-9695-5C70A9C5042F}">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Plan</a:t>
          </a:r>
        </a:p>
      </dgm:t>
    </dgm:pt>
    <dgm:pt modelId="{79F2E198-35D4-4238-BF84-3E44A77CFD3C}" type="parTrans" cxnId="{B8F11202-E4E5-4AF5-A0EF-42566B0651B6}">
      <dgm:prSet/>
      <dgm:spPr/>
      <dgm:t>
        <a:bodyPr/>
        <a:lstStyle/>
        <a:p>
          <a:endParaRPr lang="en-GB"/>
        </a:p>
      </dgm:t>
    </dgm:pt>
    <dgm:pt modelId="{A6B50E1E-1A77-4DA2-A0FE-2187B432E3E3}" type="sibTrans" cxnId="{B8F11202-E4E5-4AF5-A0EF-42566B0651B6}">
      <dgm:prSet/>
      <dgm:spPr/>
      <dgm:t>
        <a:bodyPr/>
        <a:lstStyle/>
        <a:p>
          <a:endParaRPr lang="en-GB"/>
        </a:p>
      </dgm:t>
    </dgm:pt>
    <dgm:pt modelId="{5F64117A-8561-488A-8389-A8A9B2C0FD1B}">
      <dgm:prSet phldrT="[Text]">
        <dgm:style>
          <a:lnRef idx="2">
            <a:schemeClr val="accent1">
              <a:shade val="50000"/>
            </a:schemeClr>
          </a:lnRef>
          <a:fillRef idx="1">
            <a:schemeClr val="accent1"/>
          </a:fillRef>
          <a:effectRef idx="0">
            <a:schemeClr val="accent1"/>
          </a:effectRef>
          <a:fontRef idx="minor">
            <a:schemeClr val="lt1"/>
          </a:fontRef>
        </dgm:style>
      </dgm:prSet>
      <dgm:spPr>
        <a:solidFill>
          <a:schemeClr val="bg1"/>
        </a:solidFill>
      </dgm:spPr>
      <dgm:t>
        <a:bodyPr/>
        <a:lstStyle/>
        <a:p>
          <a:r>
            <a:rPr lang="en-GB" b="1" dirty="0" smtClean="0">
              <a:solidFill>
                <a:srgbClr val="002060"/>
              </a:solidFill>
            </a:rPr>
            <a:t>Assess</a:t>
          </a:r>
          <a:endParaRPr lang="en-GB" b="1" dirty="0">
            <a:solidFill>
              <a:srgbClr val="002060"/>
            </a:solidFill>
          </a:endParaRPr>
        </a:p>
      </dgm:t>
    </dgm:pt>
    <dgm:pt modelId="{2826AEA8-6E33-4C5A-9A83-749C32AC4F5F}" type="parTrans" cxnId="{0E10D408-9381-42E0-A46C-DC71E17BF33B}">
      <dgm:prSet/>
      <dgm:spPr/>
      <dgm:t>
        <a:bodyPr/>
        <a:lstStyle/>
        <a:p>
          <a:endParaRPr lang="en-GB"/>
        </a:p>
      </dgm:t>
    </dgm:pt>
    <dgm:pt modelId="{C5879AF4-E596-46CF-86AC-2657849D5F24}" type="sibTrans" cxnId="{0E10D408-9381-42E0-A46C-DC71E17BF33B}">
      <dgm:prSet/>
      <dgm:spPr/>
      <dgm:t>
        <a:bodyPr/>
        <a:lstStyle/>
        <a:p>
          <a:endParaRPr lang="en-GB"/>
        </a:p>
      </dgm:t>
    </dgm:pt>
    <dgm:pt modelId="{CD4FD1B1-A5D0-42CC-B8F7-930CEAE9CFC6}">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Develop</a:t>
          </a:r>
        </a:p>
      </dgm:t>
    </dgm:pt>
    <dgm:pt modelId="{E4E3D474-FDF0-48DF-B07B-CCAEEBEBEEDB}" type="parTrans" cxnId="{44761EE0-9202-4891-A93E-B9790C7F02D5}">
      <dgm:prSet/>
      <dgm:spPr/>
      <dgm:t>
        <a:bodyPr/>
        <a:lstStyle/>
        <a:p>
          <a:endParaRPr lang="en-GB"/>
        </a:p>
      </dgm:t>
    </dgm:pt>
    <dgm:pt modelId="{E1470872-9889-41FC-ADAC-26DF0429B3C6}" type="sibTrans" cxnId="{44761EE0-9202-4891-A93E-B9790C7F02D5}">
      <dgm:prSet/>
      <dgm:spPr/>
      <dgm:t>
        <a:bodyPr/>
        <a:lstStyle/>
        <a:p>
          <a:endParaRPr lang="en-GB" dirty="0"/>
        </a:p>
      </dgm:t>
    </dgm:pt>
    <dgm:pt modelId="{74E2266D-D94C-4326-95BF-DFCAAE0C4E56}">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Teach</a:t>
          </a:r>
          <a:endParaRPr lang="en-GB" dirty="0"/>
        </a:p>
      </dgm:t>
    </dgm:pt>
    <dgm:pt modelId="{FB99ECB1-4675-4512-BE6F-CF3CDF820C43}" type="parTrans" cxnId="{C887AB42-58D3-458D-9EC3-E8DCB7BC17A9}">
      <dgm:prSet/>
      <dgm:spPr/>
      <dgm:t>
        <a:bodyPr/>
        <a:lstStyle/>
        <a:p>
          <a:endParaRPr lang="en-GB"/>
        </a:p>
      </dgm:t>
    </dgm:pt>
    <dgm:pt modelId="{48B4CB24-BFD0-45DC-ADCC-3B2B991BFA50}" type="sibTrans" cxnId="{C887AB42-58D3-458D-9EC3-E8DCB7BC17A9}">
      <dgm:prSet/>
      <dgm:spPr/>
      <dgm:t>
        <a:bodyPr/>
        <a:lstStyle/>
        <a:p>
          <a:endParaRPr lang="en-GB"/>
        </a:p>
      </dgm:t>
    </dgm:pt>
    <dgm:pt modelId="{583F2464-66CE-4DB6-87BB-2E07E92D474F}" type="pres">
      <dgm:prSet presAssocID="{FC3AF39F-48AD-4E4B-8327-F58C8E9B30F5}" presName="cycle" presStyleCnt="0">
        <dgm:presLayoutVars>
          <dgm:dir/>
          <dgm:resizeHandles val="exact"/>
        </dgm:presLayoutVars>
      </dgm:prSet>
      <dgm:spPr/>
      <dgm:t>
        <a:bodyPr/>
        <a:lstStyle/>
        <a:p>
          <a:endParaRPr lang="en-GB"/>
        </a:p>
      </dgm:t>
    </dgm:pt>
    <dgm:pt modelId="{67BB9672-5429-4733-8527-5E15D8E8FAFD}" type="pres">
      <dgm:prSet presAssocID="{67F4EA5D-EBC4-4C4D-9695-5C70A9C5042F}" presName="node" presStyleLbl="node1" presStyleIdx="0" presStyleCnt="4" custRadScaleRad="99656" custRadScaleInc="-6656">
        <dgm:presLayoutVars>
          <dgm:bulletEnabled val="1"/>
        </dgm:presLayoutVars>
      </dgm:prSet>
      <dgm:spPr/>
      <dgm:t>
        <a:bodyPr/>
        <a:lstStyle/>
        <a:p>
          <a:endParaRPr lang="en-GB"/>
        </a:p>
      </dgm:t>
    </dgm:pt>
    <dgm:pt modelId="{3E1F07AD-D484-4715-A7DD-10C8883434B1}" type="pres">
      <dgm:prSet presAssocID="{A6B50E1E-1A77-4DA2-A0FE-2187B432E3E3}" presName="sibTrans" presStyleLbl="sibTrans2D1" presStyleIdx="0" presStyleCnt="4"/>
      <dgm:spPr/>
      <dgm:t>
        <a:bodyPr/>
        <a:lstStyle/>
        <a:p>
          <a:endParaRPr lang="en-GB"/>
        </a:p>
      </dgm:t>
    </dgm:pt>
    <dgm:pt modelId="{844C4668-4A95-4DD4-B565-DD2A4D61CE08}" type="pres">
      <dgm:prSet presAssocID="{A6B50E1E-1A77-4DA2-A0FE-2187B432E3E3}" presName="connectorText" presStyleLbl="sibTrans2D1" presStyleIdx="0" presStyleCnt="4"/>
      <dgm:spPr/>
      <dgm:t>
        <a:bodyPr/>
        <a:lstStyle/>
        <a:p>
          <a:endParaRPr lang="en-GB"/>
        </a:p>
      </dgm:t>
    </dgm:pt>
    <dgm:pt modelId="{9B8B4A78-4C5C-4115-BF00-31CF18B54026}" type="pres">
      <dgm:prSet presAssocID="{74E2266D-D94C-4326-95BF-DFCAAE0C4E56}" presName="node" presStyleLbl="node1" presStyleIdx="1" presStyleCnt="4" custRadScaleRad="104101" custRadScaleInc="-903">
        <dgm:presLayoutVars>
          <dgm:bulletEnabled val="1"/>
        </dgm:presLayoutVars>
      </dgm:prSet>
      <dgm:spPr/>
      <dgm:t>
        <a:bodyPr/>
        <a:lstStyle/>
        <a:p>
          <a:endParaRPr lang="en-GB"/>
        </a:p>
      </dgm:t>
    </dgm:pt>
    <dgm:pt modelId="{00DBD0D2-9595-4624-B223-CF347DBDEDA5}" type="pres">
      <dgm:prSet presAssocID="{48B4CB24-BFD0-45DC-ADCC-3B2B991BFA50}" presName="sibTrans" presStyleLbl="sibTrans2D1" presStyleIdx="1" presStyleCnt="4"/>
      <dgm:spPr/>
      <dgm:t>
        <a:bodyPr/>
        <a:lstStyle/>
        <a:p>
          <a:endParaRPr lang="en-GB"/>
        </a:p>
      </dgm:t>
    </dgm:pt>
    <dgm:pt modelId="{66477367-A68E-4E7E-90AD-8F63AFE446DA}" type="pres">
      <dgm:prSet presAssocID="{48B4CB24-BFD0-45DC-ADCC-3B2B991BFA50}" presName="connectorText" presStyleLbl="sibTrans2D1" presStyleIdx="1" presStyleCnt="4"/>
      <dgm:spPr/>
      <dgm:t>
        <a:bodyPr/>
        <a:lstStyle/>
        <a:p>
          <a:endParaRPr lang="en-GB"/>
        </a:p>
      </dgm:t>
    </dgm:pt>
    <dgm:pt modelId="{CC9DA403-2B98-43B5-AE1E-CC2DB2693F57}" type="pres">
      <dgm:prSet presAssocID="{5F64117A-8561-488A-8389-A8A9B2C0FD1B}" presName="node" presStyleLbl="node1" presStyleIdx="2" presStyleCnt="4" custRadScaleRad="100081" custRadScaleInc="1231">
        <dgm:presLayoutVars>
          <dgm:bulletEnabled val="1"/>
        </dgm:presLayoutVars>
      </dgm:prSet>
      <dgm:spPr/>
      <dgm:t>
        <a:bodyPr/>
        <a:lstStyle/>
        <a:p>
          <a:endParaRPr lang="en-GB"/>
        </a:p>
      </dgm:t>
    </dgm:pt>
    <dgm:pt modelId="{42D61B4C-0EFE-4F7D-93E5-7FBF56ADA82C}" type="pres">
      <dgm:prSet presAssocID="{C5879AF4-E596-46CF-86AC-2657849D5F24}" presName="sibTrans" presStyleLbl="sibTrans2D1" presStyleIdx="2" presStyleCnt="4"/>
      <dgm:spPr/>
      <dgm:t>
        <a:bodyPr/>
        <a:lstStyle/>
        <a:p>
          <a:endParaRPr lang="en-GB"/>
        </a:p>
      </dgm:t>
    </dgm:pt>
    <dgm:pt modelId="{17E48B24-F382-4D6D-A45B-BBEEE3722093}" type="pres">
      <dgm:prSet presAssocID="{C5879AF4-E596-46CF-86AC-2657849D5F24}" presName="connectorText" presStyleLbl="sibTrans2D1" presStyleIdx="2" presStyleCnt="4"/>
      <dgm:spPr/>
      <dgm:t>
        <a:bodyPr/>
        <a:lstStyle/>
        <a:p>
          <a:endParaRPr lang="en-GB"/>
        </a:p>
      </dgm:t>
    </dgm:pt>
    <dgm:pt modelId="{44268D1F-225A-411D-8B35-C9252C65FA78}" type="pres">
      <dgm:prSet presAssocID="{CD4FD1B1-A5D0-42CC-B8F7-930CEAE9CFC6}" presName="node" presStyleLbl="node1" presStyleIdx="3" presStyleCnt="4" custRadScaleRad="115716" custRadScaleInc="-1876">
        <dgm:presLayoutVars>
          <dgm:bulletEnabled val="1"/>
        </dgm:presLayoutVars>
      </dgm:prSet>
      <dgm:spPr/>
      <dgm:t>
        <a:bodyPr/>
        <a:lstStyle/>
        <a:p>
          <a:endParaRPr lang="en-GB"/>
        </a:p>
      </dgm:t>
    </dgm:pt>
    <dgm:pt modelId="{F6338C83-63AC-4DA2-8EF7-5F3E2C1FA6F1}" type="pres">
      <dgm:prSet presAssocID="{E1470872-9889-41FC-ADAC-26DF0429B3C6}" presName="sibTrans" presStyleLbl="sibTrans2D1" presStyleIdx="3" presStyleCnt="4"/>
      <dgm:spPr/>
      <dgm:t>
        <a:bodyPr/>
        <a:lstStyle/>
        <a:p>
          <a:endParaRPr lang="en-GB"/>
        </a:p>
      </dgm:t>
    </dgm:pt>
    <dgm:pt modelId="{CBF715BA-802C-4519-8246-27A2BD0AF014}" type="pres">
      <dgm:prSet presAssocID="{E1470872-9889-41FC-ADAC-26DF0429B3C6}" presName="connectorText" presStyleLbl="sibTrans2D1" presStyleIdx="3" presStyleCnt="4"/>
      <dgm:spPr/>
      <dgm:t>
        <a:bodyPr/>
        <a:lstStyle/>
        <a:p>
          <a:endParaRPr lang="en-GB"/>
        </a:p>
      </dgm:t>
    </dgm:pt>
  </dgm:ptLst>
  <dgm:cxnLst>
    <dgm:cxn modelId="{C46344BE-9916-DA45-B7EB-4C06925147EC}" type="presOf" srcId="{C5879AF4-E596-46CF-86AC-2657849D5F24}" destId="{42D61B4C-0EFE-4F7D-93E5-7FBF56ADA82C}" srcOrd="0" destOrd="0" presId="urn:microsoft.com/office/officeart/2005/8/layout/cycle2"/>
    <dgm:cxn modelId="{A9C17655-3F38-154A-BF5A-1B4F53F9F70F}" type="presOf" srcId="{74E2266D-D94C-4326-95BF-DFCAAE0C4E56}" destId="{9B8B4A78-4C5C-4115-BF00-31CF18B54026}" srcOrd="0" destOrd="0" presId="urn:microsoft.com/office/officeart/2005/8/layout/cycle2"/>
    <dgm:cxn modelId="{CF4E7E06-3D42-9445-9F64-297AC7A8E758}" type="presOf" srcId="{67F4EA5D-EBC4-4C4D-9695-5C70A9C5042F}" destId="{67BB9672-5429-4733-8527-5E15D8E8FAFD}" srcOrd="0" destOrd="0" presId="urn:microsoft.com/office/officeart/2005/8/layout/cycle2"/>
    <dgm:cxn modelId="{44761EE0-9202-4891-A93E-B9790C7F02D5}" srcId="{FC3AF39F-48AD-4E4B-8327-F58C8E9B30F5}" destId="{CD4FD1B1-A5D0-42CC-B8F7-930CEAE9CFC6}" srcOrd="3" destOrd="0" parTransId="{E4E3D474-FDF0-48DF-B07B-CCAEEBEBEEDB}" sibTransId="{E1470872-9889-41FC-ADAC-26DF0429B3C6}"/>
    <dgm:cxn modelId="{EEEE8A1E-3DC4-D34E-BE65-4CA443773D42}" type="presOf" srcId="{A6B50E1E-1A77-4DA2-A0FE-2187B432E3E3}" destId="{844C4668-4A95-4DD4-B565-DD2A4D61CE08}" srcOrd="1" destOrd="0" presId="urn:microsoft.com/office/officeart/2005/8/layout/cycle2"/>
    <dgm:cxn modelId="{0E10D408-9381-42E0-A46C-DC71E17BF33B}" srcId="{FC3AF39F-48AD-4E4B-8327-F58C8E9B30F5}" destId="{5F64117A-8561-488A-8389-A8A9B2C0FD1B}" srcOrd="2" destOrd="0" parTransId="{2826AEA8-6E33-4C5A-9A83-749C32AC4F5F}" sibTransId="{C5879AF4-E596-46CF-86AC-2657849D5F24}"/>
    <dgm:cxn modelId="{B739AB52-07AE-964F-B70A-2EF460822415}" type="presOf" srcId="{E1470872-9889-41FC-ADAC-26DF0429B3C6}" destId="{CBF715BA-802C-4519-8246-27A2BD0AF014}" srcOrd="1" destOrd="0" presId="urn:microsoft.com/office/officeart/2005/8/layout/cycle2"/>
    <dgm:cxn modelId="{B8F11202-E4E5-4AF5-A0EF-42566B0651B6}" srcId="{FC3AF39F-48AD-4E4B-8327-F58C8E9B30F5}" destId="{67F4EA5D-EBC4-4C4D-9695-5C70A9C5042F}" srcOrd="0" destOrd="0" parTransId="{79F2E198-35D4-4238-BF84-3E44A77CFD3C}" sibTransId="{A6B50E1E-1A77-4DA2-A0FE-2187B432E3E3}"/>
    <dgm:cxn modelId="{BB5EECF0-CFCC-4D4D-A8D7-0FBF29CBE8C0}" type="presOf" srcId="{A6B50E1E-1A77-4DA2-A0FE-2187B432E3E3}" destId="{3E1F07AD-D484-4715-A7DD-10C8883434B1}" srcOrd="0" destOrd="0" presId="urn:microsoft.com/office/officeart/2005/8/layout/cycle2"/>
    <dgm:cxn modelId="{0EBAF463-E289-4444-85C8-FD58DFE4F1C2}" type="presOf" srcId="{48B4CB24-BFD0-45DC-ADCC-3B2B991BFA50}" destId="{66477367-A68E-4E7E-90AD-8F63AFE446DA}" srcOrd="1" destOrd="0" presId="urn:microsoft.com/office/officeart/2005/8/layout/cycle2"/>
    <dgm:cxn modelId="{2B1AA931-BC3F-944E-8B55-6C71094C24FC}" type="presOf" srcId="{48B4CB24-BFD0-45DC-ADCC-3B2B991BFA50}" destId="{00DBD0D2-9595-4624-B223-CF347DBDEDA5}" srcOrd="0" destOrd="0" presId="urn:microsoft.com/office/officeart/2005/8/layout/cycle2"/>
    <dgm:cxn modelId="{C6003FC4-5C2D-4344-84F9-842C5B2D4D7E}" type="presOf" srcId="{FC3AF39F-48AD-4E4B-8327-F58C8E9B30F5}" destId="{583F2464-66CE-4DB6-87BB-2E07E92D474F}" srcOrd="0" destOrd="0" presId="urn:microsoft.com/office/officeart/2005/8/layout/cycle2"/>
    <dgm:cxn modelId="{40C9D7D8-49D9-0642-BD1F-62F97893399D}" type="presOf" srcId="{E1470872-9889-41FC-ADAC-26DF0429B3C6}" destId="{F6338C83-63AC-4DA2-8EF7-5F3E2C1FA6F1}" srcOrd="0" destOrd="0" presId="urn:microsoft.com/office/officeart/2005/8/layout/cycle2"/>
    <dgm:cxn modelId="{11443BE8-43E8-204F-AD20-3291210095CE}" type="presOf" srcId="{CD4FD1B1-A5D0-42CC-B8F7-930CEAE9CFC6}" destId="{44268D1F-225A-411D-8B35-C9252C65FA78}" srcOrd="0" destOrd="0" presId="urn:microsoft.com/office/officeart/2005/8/layout/cycle2"/>
    <dgm:cxn modelId="{C887AB42-58D3-458D-9EC3-E8DCB7BC17A9}" srcId="{FC3AF39F-48AD-4E4B-8327-F58C8E9B30F5}" destId="{74E2266D-D94C-4326-95BF-DFCAAE0C4E56}" srcOrd="1" destOrd="0" parTransId="{FB99ECB1-4675-4512-BE6F-CF3CDF820C43}" sibTransId="{48B4CB24-BFD0-45DC-ADCC-3B2B991BFA50}"/>
    <dgm:cxn modelId="{8BB15868-34D6-0D40-B8DC-2C37A32FA421}" type="presOf" srcId="{5F64117A-8561-488A-8389-A8A9B2C0FD1B}" destId="{CC9DA403-2B98-43B5-AE1E-CC2DB2693F57}" srcOrd="0" destOrd="0" presId="urn:microsoft.com/office/officeart/2005/8/layout/cycle2"/>
    <dgm:cxn modelId="{DE0A8CD0-CF8A-3C44-AB8F-2E1F99AB2A3C}" type="presOf" srcId="{C5879AF4-E596-46CF-86AC-2657849D5F24}" destId="{17E48B24-F382-4D6D-A45B-BBEEE3722093}" srcOrd="1" destOrd="0" presId="urn:microsoft.com/office/officeart/2005/8/layout/cycle2"/>
    <dgm:cxn modelId="{7B13C1E4-8B0B-BC4D-A7F3-138B72A0A9F1}" type="presParOf" srcId="{583F2464-66CE-4DB6-87BB-2E07E92D474F}" destId="{67BB9672-5429-4733-8527-5E15D8E8FAFD}" srcOrd="0" destOrd="0" presId="urn:microsoft.com/office/officeart/2005/8/layout/cycle2"/>
    <dgm:cxn modelId="{E9852AA2-DB58-FC40-A97D-509FC570E482}" type="presParOf" srcId="{583F2464-66CE-4DB6-87BB-2E07E92D474F}" destId="{3E1F07AD-D484-4715-A7DD-10C8883434B1}" srcOrd="1" destOrd="0" presId="urn:microsoft.com/office/officeart/2005/8/layout/cycle2"/>
    <dgm:cxn modelId="{6D1E3496-B15E-BA44-B779-4FB3CB797E12}" type="presParOf" srcId="{3E1F07AD-D484-4715-A7DD-10C8883434B1}" destId="{844C4668-4A95-4DD4-B565-DD2A4D61CE08}" srcOrd="0" destOrd="0" presId="urn:microsoft.com/office/officeart/2005/8/layout/cycle2"/>
    <dgm:cxn modelId="{27C53A68-B301-584C-B727-27AB9A31F478}" type="presParOf" srcId="{583F2464-66CE-4DB6-87BB-2E07E92D474F}" destId="{9B8B4A78-4C5C-4115-BF00-31CF18B54026}" srcOrd="2" destOrd="0" presId="urn:microsoft.com/office/officeart/2005/8/layout/cycle2"/>
    <dgm:cxn modelId="{36397A4D-02C7-544E-9360-1D6140D6FA71}" type="presParOf" srcId="{583F2464-66CE-4DB6-87BB-2E07E92D474F}" destId="{00DBD0D2-9595-4624-B223-CF347DBDEDA5}" srcOrd="3" destOrd="0" presId="urn:microsoft.com/office/officeart/2005/8/layout/cycle2"/>
    <dgm:cxn modelId="{10BAD4BF-4161-2640-87B3-FDC420B8AA32}" type="presParOf" srcId="{00DBD0D2-9595-4624-B223-CF347DBDEDA5}" destId="{66477367-A68E-4E7E-90AD-8F63AFE446DA}" srcOrd="0" destOrd="0" presId="urn:microsoft.com/office/officeart/2005/8/layout/cycle2"/>
    <dgm:cxn modelId="{BB86FBD0-7FA2-9A4D-B415-C979EF779006}" type="presParOf" srcId="{583F2464-66CE-4DB6-87BB-2E07E92D474F}" destId="{CC9DA403-2B98-43B5-AE1E-CC2DB2693F57}" srcOrd="4" destOrd="0" presId="urn:microsoft.com/office/officeart/2005/8/layout/cycle2"/>
    <dgm:cxn modelId="{24C85B43-B71D-B840-B1F4-0FDFC10786BC}" type="presParOf" srcId="{583F2464-66CE-4DB6-87BB-2E07E92D474F}" destId="{42D61B4C-0EFE-4F7D-93E5-7FBF56ADA82C}" srcOrd="5" destOrd="0" presId="urn:microsoft.com/office/officeart/2005/8/layout/cycle2"/>
    <dgm:cxn modelId="{98F2A40C-ADC7-B34A-84F1-2C6D22073C40}" type="presParOf" srcId="{42D61B4C-0EFE-4F7D-93E5-7FBF56ADA82C}" destId="{17E48B24-F382-4D6D-A45B-BBEEE3722093}" srcOrd="0" destOrd="0" presId="urn:microsoft.com/office/officeart/2005/8/layout/cycle2"/>
    <dgm:cxn modelId="{77C6AB15-A3D0-1645-A7FD-86F9233A5159}" type="presParOf" srcId="{583F2464-66CE-4DB6-87BB-2E07E92D474F}" destId="{44268D1F-225A-411D-8B35-C9252C65FA78}" srcOrd="6" destOrd="0" presId="urn:microsoft.com/office/officeart/2005/8/layout/cycle2"/>
    <dgm:cxn modelId="{DB03265C-4A21-C342-ADF1-EC87D9327D47}" type="presParOf" srcId="{583F2464-66CE-4DB6-87BB-2E07E92D474F}" destId="{F6338C83-63AC-4DA2-8EF7-5F3E2C1FA6F1}" srcOrd="7" destOrd="0" presId="urn:microsoft.com/office/officeart/2005/8/layout/cycle2"/>
    <dgm:cxn modelId="{D375EA27-4580-C546-BA27-1C8E3D74C2EB}" type="presParOf" srcId="{F6338C83-63AC-4DA2-8EF7-5F3E2C1FA6F1}" destId="{CBF715BA-802C-4519-8246-27A2BD0AF014}" srcOrd="0" destOrd="0" presId="urn:microsoft.com/office/officeart/2005/8/layout/cycle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C3AF39F-48AD-4E4B-8327-F58C8E9B30F5}" type="doc">
      <dgm:prSet loTypeId="urn:microsoft.com/office/officeart/2005/8/layout/cycle2" loCatId="cycle" qsTypeId="urn:microsoft.com/office/officeart/2005/8/quickstyle/simple1" qsCatId="simple" csTypeId="urn:microsoft.com/office/officeart/2005/8/colors/accent2_2" csCatId="accent2" phldr="1"/>
      <dgm:spPr/>
      <dgm:t>
        <a:bodyPr/>
        <a:lstStyle/>
        <a:p>
          <a:endParaRPr lang="en-GB"/>
        </a:p>
      </dgm:t>
    </dgm:pt>
    <dgm:pt modelId="{67F4EA5D-EBC4-4C4D-9695-5C70A9C5042F}">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Plan</a:t>
          </a:r>
        </a:p>
      </dgm:t>
    </dgm:pt>
    <dgm:pt modelId="{79F2E198-35D4-4238-BF84-3E44A77CFD3C}" type="parTrans" cxnId="{B8F11202-E4E5-4AF5-A0EF-42566B0651B6}">
      <dgm:prSet/>
      <dgm:spPr/>
      <dgm:t>
        <a:bodyPr/>
        <a:lstStyle/>
        <a:p>
          <a:endParaRPr lang="en-GB"/>
        </a:p>
      </dgm:t>
    </dgm:pt>
    <dgm:pt modelId="{A6B50E1E-1A77-4DA2-A0FE-2187B432E3E3}" type="sibTrans" cxnId="{B8F11202-E4E5-4AF5-A0EF-42566B0651B6}">
      <dgm:prSet/>
      <dgm:spPr/>
      <dgm:t>
        <a:bodyPr/>
        <a:lstStyle/>
        <a:p>
          <a:endParaRPr lang="en-GB"/>
        </a:p>
      </dgm:t>
    </dgm:pt>
    <dgm:pt modelId="{5F64117A-8561-488A-8389-A8A9B2C0FD1B}">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Track &amp; Assess</a:t>
          </a:r>
          <a:endParaRPr lang="en-GB" dirty="0"/>
        </a:p>
      </dgm:t>
    </dgm:pt>
    <dgm:pt modelId="{2826AEA8-6E33-4C5A-9A83-749C32AC4F5F}" type="parTrans" cxnId="{0E10D408-9381-42E0-A46C-DC71E17BF33B}">
      <dgm:prSet/>
      <dgm:spPr/>
      <dgm:t>
        <a:bodyPr/>
        <a:lstStyle/>
        <a:p>
          <a:endParaRPr lang="en-GB"/>
        </a:p>
      </dgm:t>
    </dgm:pt>
    <dgm:pt modelId="{C5879AF4-E596-46CF-86AC-2657849D5F24}" type="sibTrans" cxnId="{0E10D408-9381-42E0-A46C-DC71E17BF33B}">
      <dgm:prSet/>
      <dgm:spPr/>
      <dgm:t>
        <a:bodyPr/>
        <a:lstStyle/>
        <a:p>
          <a:endParaRPr lang="en-GB"/>
        </a:p>
      </dgm:t>
    </dgm:pt>
    <dgm:pt modelId="{CD4FD1B1-A5D0-42CC-B8F7-930CEAE9CFC6}">
      <dgm:prSet phldrT="[Text]">
        <dgm:style>
          <a:lnRef idx="2">
            <a:schemeClr val="accent1">
              <a:shade val="50000"/>
            </a:schemeClr>
          </a:lnRef>
          <a:fillRef idx="1">
            <a:schemeClr val="accent1"/>
          </a:fillRef>
          <a:effectRef idx="0">
            <a:schemeClr val="accent1"/>
          </a:effectRef>
          <a:fontRef idx="minor">
            <a:schemeClr val="lt1"/>
          </a:fontRef>
        </dgm:style>
      </dgm:prSet>
      <dgm:spPr>
        <a:solidFill>
          <a:schemeClr val="bg1"/>
        </a:solidFill>
      </dgm:spPr>
      <dgm:t>
        <a:bodyPr/>
        <a:lstStyle/>
        <a:p>
          <a:r>
            <a:rPr lang="en-GB" b="1" dirty="0" smtClean="0">
              <a:solidFill>
                <a:srgbClr val="002060"/>
              </a:solidFill>
            </a:rPr>
            <a:t>Develop</a:t>
          </a:r>
        </a:p>
      </dgm:t>
    </dgm:pt>
    <dgm:pt modelId="{E4E3D474-FDF0-48DF-B07B-CCAEEBEBEEDB}" type="parTrans" cxnId="{44761EE0-9202-4891-A93E-B9790C7F02D5}">
      <dgm:prSet/>
      <dgm:spPr/>
      <dgm:t>
        <a:bodyPr/>
        <a:lstStyle/>
        <a:p>
          <a:endParaRPr lang="en-GB"/>
        </a:p>
      </dgm:t>
    </dgm:pt>
    <dgm:pt modelId="{E1470872-9889-41FC-ADAC-26DF0429B3C6}" type="sibTrans" cxnId="{44761EE0-9202-4891-A93E-B9790C7F02D5}">
      <dgm:prSet/>
      <dgm:spPr/>
      <dgm:t>
        <a:bodyPr/>
        <a:lstStyle/>
        <a:p>
          <a:endParaRPr lang="en-GB" dirty="0"/>
        </a:p>
      </dgm:t>
    </dgm:pt>
    <dgm:pt modelId="{74E2266D-D94C-4326-95BF-DFCAAE0C4E56}">
      <dgm:prSet phldrT="[Text]">
        <dgm:style>
          <a:lnRef idx="2">
            <a:schemeClr val="accent1">
              <a:shade val="50000"/>
            </a:schemeClr>
          </a:lnRef>
          <a:fillRef idx="1">
            <a:schemeClr val="accent1"/>
          </a:fillRef>
          <a:effectRef idx="0">
            <a:schemeClr val="accent1"/>
          </a:effectRef>
          <a:fontRef idx="minor">
            <a:schemeClr val="lt1"/>
          </a:fontRef>
        </dgm:style>
      </dgm:prSet>
      <dgm:spPr>
        <a:solidFill>
          <a:srgbClr val="002060"/>
        </a:solidFill>
      </dgm:spPr>
      <dgm:t>
        <a:bodyPr/>
        <a:lstStyle/>
        <a:p>
          <a:r>
            <a:rPr lang="en-GB" dirty="0" smtClean="0"/>
            <a:t>Teach</a:t>
          </a:r>
          <a:endParaRPr lang="en-GB" dirty="0"/>
        </a:p>
      </dgm:t>
    </dgm:pt>
    <dgm:pt modelId="{FB99ECB1-4675-4512-BE6F-CF3CDF820C43}" type="parTrans" cxnId="{C887AB42-58D3-458D-9EC3-E8DCB7BC17A9}">
      <dgm:prSet/>
      <dgm:spPr/>
      <dgm:t>
        <a:bodyPr/>
        <a:lstStyle/>
        <a:p>
          <a:endParaRPr lang="en-GB"/>
        </a:p>
      </dgm:t>
    </dgm:pt>
    <dgm:pt modelId="{48B4CB24-BFD0-45DC-ADCC-3B2B991BFA50}" type="sibTrans" cxnId="{C887AB42-58D3-458D-9EC3-E8DCB7BC17A9}">
      <dgm:prSet/>
      <dgm:spPr/>
      <dgm:t>
        <a:bodyPr/>
        <a:lstStyle/>
        <a:p>
          <a:endParaRPr lang="en-GB"/>
        </a:p>
      </dgm:t>
    </dgm:pt>
    <dgm:pt modelId="{583F2464-66CE-4DB6-87BB-2E07E92D474F}" type="pres">
      <dgm:prSet presAssocID="{FC3AF39F-48AD-4E4B-8327-F58C8E9B30F5}" presName="cycle" presStyleCnt="0">
        <dgm:presLayoutVars>
          <dgm:dir/>
          <dgm:resizeHandles val="exact"/>
        </dgm:presLayoutVars>
      </dgm:prSet>
      <dgm:spPr/>
      <dgm:t>
        <a:bodyPr/>
        <a:lstStyle/>
        <a:p>
          <a:endParaRPr lang="en-GB"/>
        </a:p>
      </dgm:t>
    </dgm:pt>
    <dgm:pt modelId="{67BB9672-5429-4733-8527-5E15D8E8FAFD}" type="pres">
      <dgm:prSet presAssocID="{67F4EA5D-EBC4-4C4D-9695-5C70A9C5042F}" presName="node" presStyleLbl="node1" presStyleIdx="0" presStyleCnt="4" custRadScaleRad="99656" custRadScaleInc="-6656">
        <dgm:presLayoutVars>
          <dgm:bulletEnabled val="1"/>
        </dgm:presLayoutVars>
      </dgm:prSet>
      <dgm:spPr/>
      <dgm:t>
        <a:bodyPr/>
        <a:lstStyle/>
        <a:p>
          <a:endParaRPr lang="en-GB"/>
        </a:p>
      </dgm:t>
    </dgm:pt>
    <dgm:pt modelId="{3E1F07AD-D484-4715-A7DD-10C8883434B1}" type="pres">
      <dgm:prSet presAssocID="{A6B50E1E-1A77-4DA2-A0FE-2187B432E3E3}" presName="sibTrans" presStyleLbl="sibTrans2D1" presStyleIdx="0" presStyleCnt="4"/>
      <dgm:spPr/>
      <dgm:t>
        <a:bodyPr/>
        <a:lstStyle/>
        <a:p>
          <a:endParaRPr lang="en-GB"/>
        </a:p>
      </dgm:t>
    </dgm:pt>
    <dgm:pt modelId="{844C4668-4A95-4DD4-B565-DD2A4D61CE08}" type="pres">
      <dgm:prSet presAssocID="{A6B50E1E-1A77-4DA2-A0FE-2187B432E3E3}" presName="connectorText" presStyleLbl="sibTrans2D1" presStyleIdx="0" presStyleCnt="4"/>
      <dgm:spPr/>
      <dgm:t>
        <a:bodyPr/>
        <a:lstStyle/>
        <a:p>
          <a:endParaRPr lang="en-GB"/>
        </a:p>
      </dgm:t>
    </dgm:pt>
    <dgm:pt modelId="{9B8B4A78-4C5C-4115-BF00-31CF18B54026}" type="pres">
      <dgm:prSet presAssocID="{74E2266D-D94C-4326-95BF-DFCAAE0C4E56}" presName="node" presStyleLbl="node1" presStyleIdx="1" presStyleCnt="4" custRadScaleRad="104101" custRadScaleInc="-903">
        <dgm:presLayoutVars>
          <dgm:bulletEnabled val="1"/>
        </dgm:presLayoutVars>
      </dgm:prSet>
      <dgm:spPr/>
      <dgm:t>
        <a:bodyPr/>
        <a:lstStyle/>
        <a:p>
          <a:endParaRPr lang="en-GB"/>
        </a:p>
      </dgm:t>
    </dgm:pt>
    <dgm:pt modelId="{00DBD0D2-9595-4624-B223-CF347DBDEDA5}" type="pres">
      <dgm:prSet presAssocID="{48B4CB24-BFD0-45DC-ADCC-3B2B991BFA50}" presName="sibTrans" presStyleLbl="sibTrans2D1" presStyleIdx="1" presStyleCnt="4"/>
      <dgm:spPr/>
      <dgm:t>
        <a:bodyPr/>
        <a:lstStyle/>
        <a:p>
          <a:endParaRPr lang="en-GB"/>
        </a:p>
      </dgm:t>
    </dgm:pt>
    <dgm:pt modelId="{66477367-A68E-4E7E-90AD-8F63AFE446DA}" type="pres">
      <dgm:prSet presAssocID="{48B4CB24-BFD0-45DC-ADCC-3B2B991BFA50}" presName="connectorText" presStyleLbl="sibTrans2D1" presStyleIdx="1" presStyleCnt="4"/>
      <dgm:spPr/>
      <dgm:t>
        <a:bodyPr/>
        <a:lstStyle/>
        <a:p>
          <a:endParaRPr lang="en-GB"/>
        </a:p>
      </dgm:t>
    </dgm:pt>
    <dgm:pt modelId="{CC9DA403-2B98-43B5-AE1E-CC2DB2693F57}" type="pres">
      <dgm:prSet presAssocID="{5F64117A-8561-488A-8389-A8A9B2C0FD1B}" presName="node" presStyleLbl="node1" presStyleIdx="2" presStyleCnt="4" custRadScaleRad="100081" custRadScaleInc="1231">
        <dgm:presLayoutVars>
          <dgm:bulletEnabled val="1"/>
        </dgm:presLayoutVars>
      </dgm:prSet>
      <dgm:spPr/>
      <dgm:t>
        <a:bodyPr/>
        <a:lstStyle/>
        <a:p>
          <a:endParaRPr lang="en-GB"/>
        </a:p>
      </dgm:t>
    </dgm:pt>
    <dgm:pt modelId="{42D61B4C-0EFE-4F7D-93E5-7FBF56ADA82C}" type="pres">
      <dgm:prSet presAssocID="{C5879AF4-E596-46CF-86AC-2657849D5F24}" presName="sibTrans" presStyleLbl="sibTrans2D1" presStyleIdx="2" presStyleCnt="4"/>
      <dgm:spPr/>
      <dgm:t>
        <a:bodyPr/>
        <a:lstStyle/>
        <a:p>
          <a:endParaRPr lang="en-GB"/>
        </a:p>
      </dgm:t>
    </dgm:pt>
    <dgm:pt modelId="{17E48B24-F382-4D6D-A45B-BBEEE3722093}" type="pres">
      <dgm:prSet presAssocID="{C5879AF4-E596-46CF-86AC-2657849D5F24}" presName="connectorText" presStyleLbl="sibTrans2D1" presStyleIdx="2" presStyleCnt="4"/>
      <dgm:spPr/>
      <dgm:t>
        <a:bodyPr/>
        <a:lstStyle/>
        <a:p>
          <a:endParaRPr lang="en-GB"/>
        </a:p>
      </dgm:t>
    </dgm:pt>
    <dgm:pt modelId="{44268D1F-225A-411D-8B35-C9252C65FA78}" type="pres">
      <dgm:prSet presAssocID="{CD4FD1B1-A5D0-42CC-B8F7-930CEAE9CFC6}" presName="node" presStyleLbl="node1" presStyleIdx="3" presStyleCnt="4" custRadScaleRad="115716" custRadScaleInc="-1876">
        <dgm:presLayoutVars>
          <dgm:bulletEnabled val="1"/>
        </dgm:presLayoutVars>
      </dgm:prSet>
      <dgm:spPr/>
      <dgm:t>
        <a:bodyPr/>
        <a:lstStyle/>
        <a:p>
          <a:endParaRPr lang="en-GB"/>
        </a:p>
      </dgm:t>
    </dgm:pt>
    <dgm:pt modelId="{F6338C83-63AC-4DA2-8EF7-5F3E2C1FA6F1}" type="pres">
      <dgm:prSet presAssocID="{E1470872-9889-41FC-ADAC-26DF0429B3C6}" presName="sibTrans" presStyleLbl="sibTrans2D1" presStyleIdx="3" presStyleCnt="4"/>
      <dgm:spPr/>
      <dgm:t>
        <a:bodyPr/>
        <a:lstStyle/>
        <a:p>
          <a:endParaRPr lang="en-GB"/>
        </a:p>
      </dgm:t>
    </dgm:pt>
    <dgm:pt modelId="{CBF715BA-802C-4519-8246-27A2BD0AF014}" type="pres">
      <dgm:prSet presAssocID="{E1470872-9889-41FC-ADAC-26DF0429B3C6}" presName="connectorText" presStyleLbl="sibTrans2D1" presStyleIdx="3" presStyleCnt="4"/>
      <dgm:spPr/>
      <dgm:t>
        <a:bodyPr/>
        <a:lstStyle/>
        <a:p>
          <a:endParaRPr lang="en-GB"/>
        </a:p>
      </dgm:t>
    </dgm:pt>
  </dgm:ptLst>
  <dgm:cxnLst>
    <dgm:cxn modelId="{9D609408-7FC6-9743-AC02-6B31AFF2729E}" type="presOf" srcId="{C5879AF4-E596-46CF-86AC-2657849D5F24}" destId="{42D61B4C-0EFE-4F7D-93E5-7FBF56ADA82C}" srcOrd="0" destOrd="0" presId="urn:microsoft.com/office/officeart/2005/8/layout/cycle2"/>
    <dgm:cxn modelId="{44761EE0-9202-4891-A93E-B9790C7F02D5}" srcId="{FC3AF39F-48AD-4E4B-8327-F58C8E9B30F5}" destId="{CD4FD1B1-A5D0-42CC-B8F7-930CEAE9CFC6}" srcOrd="3" destOrd="0" parTransId="{E4E3D474-FDF0-48DF-B07B-CCAEEBEBEEDB}" sibTransId="{E1470872-9889-41FC-ADAC-26DF0429B3C6}"/>
    <dgm:cxn modelId="{F0AC05D8-9F03-364A-9A19-BE53F53B2DA3}" type="presOf" srcId="{A6B50E1E-1A77-4DA2-A0FE-2187B432E3E3}" destId="{844C4668-4A95-4DD4-B565-DD2A4D61CE08}" srcOrd="1" destOrd="0" presId="urn:microsoft.com/office/officeart/2005/8/layout/cycle2"/>
    <dgm:cxn modelId="{0E10D408-9381-42E0-A46C-DC71E17BF33B}" srcId="{FC3AF39F-48AD-4E4B-8327-F58C8E9B30F5}" destId="{5F64117A-8561-488A-8389-A8A9B2C0FD1B}" srcOrd="2" destOrd="0" parTransId="{2826AEA8-6E33-4C5A-9A83-749C32AC4F5F}" sibTransId="{C5879AF4-E596-46CF-86AC-2657849D5F24}"/>
    <dgm:cxn modelId="{482FFCDB-5B54-1A44-841F-DC8A30BDA887}" type="presOf" srcId="{A6B50E1E-1A77-4DA2-A0FE-2187B432E3E3}" destId="{3E1F07AD-D484-4715-A7DD-10C8883434B1}" srcOrd="0" destOrd="0" presId="urn:microsoft.com/office/officeart/2005/8/layout/cycle2"/>
    <dgm:cxn modelId="{B8F11202-E4E5-4AF5-A0EF-42566B0651B6}" srcId="{FC3AF39F-48AD-4E4B-8327-F58C8E9B30F5}" destId="{67F4EA5D-EBC4-4C4D-9695-5C70A9C5042F}" srcOrd="0" destOrd="0" parTransId="{79F2E198-35D4-4238-BF84-3E44A77CFD3C}" sibTransId="{A6B50E1E-1A77-4DA2-A0FE-2187B432E3E3}"/>
    <dgm:cxn modelId="{8ACBEAB0-202E-6649-9BE9-24090255EA34}" type="presOf" srcId="{48B4CB24-BFD0-45DC-ADCC-3B2B991BFA50}" destId="{00DBD0D2-9595-4624-B223-CF347DBDEDA5}" srcOrd="0" destOrd="0" presId="urn:microsoft.com/office/officeart/2005/8/layout/cycle2"/>
    <dgm:cxn modelId="{6B7D3A12-8515-CF4A-8B2C-AB5AAFC2D0E1}" type="presOf" srcId="{5F64117A-8561-488A-8389-A8A9B2C0FD1B}" destId="{CC9DA403-2B98-43B5-AE1E-CC2DB2693F57}" srcOrd="0" destOrd="0" presId="urn:microsoft.com/office/officeart/2005/8/layout/cycle2"/>
    <dgm:cxn modelId="{0B16EEC2-1C74-144F-9BE0-637D44B8C582}" type="presOf" srcId="{67F4EA5D-EBC4-4C4D-9695-5C70A9C5042F}" destId="{67BB9672-5429-4733-8527-5E15D8E8FAFD}" srcOrd="0" destOrd="0" presId="urn:microsoft.com/office/officeart/2005/8/layout/cycle2"/>
    <dgm:cxn modelId="{3226A986-5A63-C744-9CAC-213E5750C214}" type="presOf" srcId="{C5879AF4-E596-46CF-86AC-2657849D5F24}" destId="{17E48B24-F382-4D6D-A45B-BBEEE3722093}" srcOrd="1" destOrd="0" presId="urn:microsoft.com/office/officeart/2005/8/layout/cycle2"/>
    <dgm:cxn modelId="{B6C313B3-A6CC-CB4B-852F-B529E83E83BC}" type="presOf" srcId="{74E2266D-D94C-4326-95BF-DFCAAE0C4E56}" destId="{9B8B4A78-4C5C-4115-BF00-31CF18B54026}" srcOrd="0" destOrd="0" presId="urn:microsoft.com/office/officeart/2005/8/layout/cycle2"/>
    <dgm:cxn modelId="{37EFBDE7-0600-8E45-BDF0-2E867CCF5491}" type="presOf" srcId="{CD4FD1B1-A5D0-42CC-B8F7-930CEAE9CFC6}" destId="{44268D1F-225A-411D-8B35-C9252C65FA78}" srcOrd="0" destOrd="0" presId="urn:microsoft.com/office/officeart/2005/8/layout/cycle2"/>
    <dgm:cxn modelId="{5221F181-C38D-F442-991A-271F9D6D8A7D}" type="presOf" srcId="{48B4CB24-BFD0-45DC-ADCC-3B2B991BFA50}" destId="{66477367-A68E-4E7E-90AD-8F63AFE446DA}" srcOrd="1" destOrd="0" presId="urn:microsoft.com/office/officeart/2005/8/layout/cycle2"/>
    <dgm:cxn modelId="{CFDF3CDF-44C8-7A4F-A1C8-2181222327BD}" type="presOf" srcId="{FC3AF39F-48AD-4E4B-8327-F58C8E9B30F5}" destId="{583F2464-66CE-4DB6-87BB-2E07E92D474F}" srcOrd="0" destOrd="0" presId="urn:microsoft.com/office/officeart/2005/8/layout/cycle2"/>
    <dgm:cxn modelId="{91D819CB-AF2F-C14A-BDA1-8A8805E2DF88}" type="presOf" srcId="{E1470872-9889-41FC-ADAC-26DF0429B3C6}" destId="{F6338C83-63AC-4DA2-8EF7-5F3E2C1FA6F1}" srcOrd="0" destOrd="0" presId="urn:microsoft.com/office/officeart/2005/8/layout/cycle2"/>
    <dgm:cxn modelId="{4E8DDA94-6352-7342-BF96-5F9302FED813}" type="presOf" srcId="{E1470872-9889-41FC-ADAC-26DF0429B3C6}" destId="{CBF715BA-802C-4519-8246-27A2BD0AF014}" srcOrd="1" destOrd="0" presId="urn:microsoft.com/office/officeart/2005/8/layout/cycle2"/>
    <dgm:cxn modelId="{C887AB42-58D3-458D-9EC3-E8DCB7BC17A9}" srcId="{FC3AF39F-48AD-4E4B-8327-F58C8E9B30F5}" destId="{74E2266D-D94C-4326-95BF-DFCAAE0C4E56}" srcOrd="1" destOrd="0" parTransId="{FB99ECB1-4675-4512-BE6F-CF3CDF820C43}" sibTransId="{48B4CB24-BFD0-45DC-ADCC-3B2B991BFA50}"/>
    <dgm:cxn modelId="{33C51219-D206-C742-A9DD-940A7A37E103}" type="presParOf" srcId="{583F2464-66CE-4DB6-87BB-2E07E92D474F}" destId="{67BB9672-5429-4733-8527-5E15D8E8FAFD}" srcOrd="0" destOrd="0" presId="urn:microsoft.com/office/officeart/2005/8/layout/cycle2"/>
    <dgm:cxn modelId="{7C2CC0CE-1DBA-B44F-97DB-A30BF6430449}" type="presParOf" srcId="{583F2464-66CE-4DB6-87BB-2E07E92D474F}" destId="{3E1F07AD-D484-4715-A7DD-10C8883434B1}" srcOrd="1" destOrd="0" presId="urn:microsoft.com/office/officeart/2005/8/layout/cycle2"/>
    <dgm:cxn modelId="{D82A4ABA-748E-854B-A286-26CA16506733}" type="presParOf" srcId="{3E1F07AD-D484-4715-A7DD-10C8883434B1}" destId="{844C4668-4A95-4DD4-B565-DD2A4D61CE08}" srcOrd="0" destOrd="0" presId="urn:microsoft.com/office/officeart/2005/8/layout/cycle2"/>
    <dgm:cxn modelId="{91C15A53-91BB-6240-8F2C-79FA0C35533D}" type="presParOf" srcId="{583F2464-66CE-4DB6-87BB-2E07E92D474F}" destId="{9B8B4A78-4C5C-4115-BF00-31CF18B54026}" srcOrd="2" destOrd="0" presId="urn:microsoft.com/office/officeart/2005/8/layout/cycle2"/>
    <dgm:cxn modelId="{272DFF0E-0505-1A48-9616-A4B2939FFF82}" type="presParOf" srcId="{583F2464-66CE-4DB6-87BB-2E07E92D474F}" destId="{00DBD0D2-9595-4624-B223-CF347DBDEDA5}" srcOrd="3" destOrd="0" presId="urn:microsoft.com/office/officeart/2005/8/layout/cycle2"/>
    <dgm:cxn modelId="{2A34FC8B-ECC9-3E42-9E51-E8843289201A}" type="presParOf" srcId="{00DBD0D2-9595-4624-B223-CF347DBDEDA5}" destId="{66477367-A68E-4E7E-90AD-8F63AFE446DA}" srcOrd="0" destOrd="0" presId="urn:microsoft.com/office/officeart/2005/8/layout/cycle2"/>
    <dgm:cxn modelId="{F8381EDB-234D-DA4F-8DF2-5FCAE09B20E1}" type="presParOf" srcId="{583F2464-66CE-4DB6-87BB-2E07E92D474F}" destId="{CC9DA403-2B98-43B5-AE1E-CC2DB2693F57}" srcOrd="4" destOrd="0" presId="urn:microsoft.com/office/officeart/2005/8/layout/cycle2"/>
    <dgm:cxn modelId="{D4E57D8E-F33C-D14E-AFAC-13306E37415C}" type="presParOf" srcId="{583F2464-66CE-4DB6-87BB-2E07E92D474F}" destId="{42D61B4C-0EFE-4F7D-93E5-7FBF56ADA82C}" srcOrd="5" destOrd="0" presId="urn:microsoft.com/office/officeart/2005/8/layout/cycle2"/>
    <dgm:cxn modelId="{094EAB6F-0DC6-4D42-8AD4-1F535F885E64}" type="presParOf" srcId="{42D61B4C-0EFE-4F7D-93E5-7FBF56ADA82C}" destId="{17E48B24-F382-4D6D-A45B-BBEEE3722093}" srcOrd="0" destOrd="0" presId="urn:microsoft.com/office/officeart/2005/8/layout/cycle2"/>
    <dgm:cxn modelId="{2B75AB14-75C0-5B47-A8CF-6FA6F4C6036B}" type="presParOf" srcId="{583F2464-66CE-4DB6-87BB-2E07E92D474F}" destId="{44268D1F-225A-411D-8B35-C9252C65FA78}" srcOrd="6" destOrd="0" presId="urn:microsoft.com/office/officeart/2005/8/layout/cycle2"/>
    <dgm:cxn modelId="{BD4EF58D-D659-9B4F-B670-CBF3585152DA}" type="presParOf" srcId="{583F2464-66CE-4DB6-87BB-2E07E92D474F}" destId="{F6338C83-63AC-4DA2-8EF7-5F3E2C1FA6F1}" srcOrd="7" destOrd="0" presId="urn:microsoft.com/office/officeart/2005/8/layout/cycle2"/>
    <dgm:cxn modelId="{AFA99704-F90C-A14F-BC5D-B5D6F6D7894E}" type="presParOf" srcId="{F6338C83-63AC-4DA2-8EF7-5F3E2C1FA6F1}" destId="{CBF715BA-802C-4519-8246-27A2BD0AF014}" srcOrd="0" destOrd="0" presId="urn:microsoft.com/office/officeart/2005/8/layout/cycle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B9672-5429-4733-8527-5E15D8E8FAFD}">
      <dsp:nvSpPr>
        <dsp:cNvPr id="0" name=""/>
        <dsp:cNvSpPr/>
      </dsp:nvSpPr>
      <dsp:spPr>
        <a:xfrm>
          <a:off x="1150004" y="6338"/>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Plan</a:t>
          </a:r>
        </a:p>
      </dsp:txBody>
      <dsp:txXfrm>
        <a:off x="1311984" y="168318"/>
        <a:ext cx="782108" cy="782108"/>
      </dsp:txXfrm>
    </dsp:sp>
    <dsp:sp modelId="{3E1F07AD-D484-4715-A7DD-10C8883434B1}">
      <dsp:nvSpPr>
        <dsp:cNvPr id="0" name=""/>
        <dsp:cNvSpPr/>
      </dsp:nvSpPr>
      <dsp:spPr>
        <a:xfrm rot="2541584">
          <a:off x="2169193" y="946574"/>
          <a:ext cx="326360"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a:off x="2181973" y="988250"/>
        <a:ext cx="228452" cy="223978"/>
      </dsp:txXfrm>
    </dsp:sp>
    <dsp:sp modelId="{9B8B4A78-4C5C-4115-BF00-31CF18B54026}">
      <dsp:nvSpPr>
        <dsp:cNvPr id="0" name=""/>
        <dsp:cNvSpPr/>
      </dsp:nvSpPr>
      <dsp:spPr>
        <a:xfrm>
          <a:off x="2422323" y="1166486"/>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Teach</a:t>
          </a:r>
          <a:endParaRPr lang="en-GB" sz="1700" kern="1200" dirty="0"/>
        </a:p>
      </dsp:txBody>
      <dsp:txXfrm>
        <a:off x="2584303" y="1328466"/>
        <a:ext cx="782108" cy="782108"/>
      </dsp:txXfrm>
    </dsp:sp>
    <dsp:sp modelId="{00DBD0D2-9595-4624-B223-CF347DBDEDA5}">
      <dsp:nvSpPr>
        <dsp:cNvPr id="0" name=""/>
        <dsp:cNvSpPr/>
      </dsp:nvSpPr>
      <dsp:spPr>
        <a:xfrm rot="8155278">
          <a:off x="2212653" y="2118570"/>
          <a:ext cx="315721"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2294032" y="2160286"/>
        <a:ext cx="221005" cy="223978"/>
      </dsp:txXfrm>
    </dsp:sp>
    <dsp:sp modelId="{CC9DA403-2B98-43B5-AE1E-CC2DB2693F57}">
      <dsp:nvSpPr>
        <dsp:cNvPr id="0" name=""/>
        <dsp:cNvSpPr/>
      </dsp:nvSpPr>
      <dsp:spPr>
        <a:xfrm>
          <a:off x="1199797" y="2350315"/>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Track &amp; Assess</a:t>
          </a:r>
          <a:endParaRPr lang="en-GB" sz="1700" kern="1200" dirty="0"/>
        </a:p>
      </dsp:txBody>
      <dsp:txXfrm>
        <a:off x="1361777" y="2512295"/>
        <a:ext cx="782108" cy="782108"/>
      </dsp:txXfrm>
    </dsp:sp>
    <dsp:sp modelId="{42D61B4C-0EFE-4F7D-93E5-7FBF56ADA82C}">
      <dsp:nvSpPr>
        <dsp:cNvPr id="0" name=""/>
        <dsp:cNvSpPr/>
      </dsp:nvSpPr>
      <dsp:spPr>
        <a:xfrm rot="13434808">
          <a:off x="1010731" y="2144953"/>
          <a:ext cx="296492"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1087244" y="2250459"/>
        <a:ext cx="207544" cy="223978"/>
      </dsp:txXfrm>
    </dsp:sp>
    <dsp:sp modelId="{44268D1F-225A-411D-8B35-C9252C65FA78}">
      <dsp:nvSpPr>
        <dsp:cNvPr id="0" name=""/>
        <dsp:cNvSpPr/>
      </dsp:nvSpPr>
      <dsp:spPr>
        <a:xfrm>
          <a:off x="0" y="1195181"/>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Develop</a:t>
          </a:r>
        </a:p>
      </dsp:txBody>
      <dsp:txXfrm>
        <a:off x="161980" y="1357161"/>
        <a:ext cx="782108" cy="782108"/>
      </dsp:txXfrm>
    </dsp:sp>
    <dsp:sp modelId="{F6338C83-63AC-4DA2-8EF7-5F3E2C1FA6F1}">
      <dsp:nvSpPr>
        <dsp:cNvPr id="0" name=""/>
        <dsp:cNvSpPr/>
      </dsp:nvSpPr>
      <dsp:spPr>
        <a:xfrm rot="18842920">
          <a:off x="977108" y="973052"/>
          <a:ext cx="290426"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dirty="0"/>
        </a:p>
      </dsp:txBody>
      <dsp:txXfrm>
        <a:off x="990383" y="1079024"/>
        <a:ext cx="203298" cy="22397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B9672-5429-4733-8527-5E15D8E8FAFD}">
      <dsp:nvSpPr>
        <dsp:cNvPr id="0" name=""/>
        <dsp:cNvSpPr/>
      </dsp:nvSpPr>
      <dsp:spPr>
        <a:xfrm>
          <a:off x="1150004" y="6338"/>
          <a:ext cx="1106068" cy="1106068"/>
        </a:xfrm>
        <a:prstGeom prst="ellipse">
          <a:avLst/>
        </a:prstGeom>
        <a:solidFill>
          <a:schemeClr val="bg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b="1" kern="1200" dirty="0" smtClean="0">
              <a:solidFill>
                <a:srgbClr val="002060"/>
              </a:solidFill>
            </a:rPr>
            <a:t>Plan</a:t>
          </a:r>
        </a:p>
      </dsp:txBody>
      <dsp:txXfrm>
        <a:off x="1311984" y="168318"/>
        <a:ext cx="782108" cy="782108"/>
      </dsp:txXfrm>
    </dsp:sp>
    <dsp:sp modelId="{3E1F07AD-D484-4715-A7DD-10C8883434B1}">
      <dsp:nvSpPr>
        <dsp:cNvPr id="0" name=""/>
        <dsp:cNvSpPr/>
      </dsp:nvSpPr>
      <dsp:spPr>
        <a:xfrm rot="2541584">
          <a:off x="2169193" y="946574"/>
          <a:ext cx="326360"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a:off x="2181973" y="988250"/>
        <a:ext cx="228452" cy="223978"/>
      </dsp:txXfrm>
    </dsp:sp>
    <dsp:sp modelId="{9B8B4A78-4C5C-4115-BF00-31CF18B54026}">
      <dsp:nvSpPr>
        <dsp:cNvPr id="0" name=""/>
        <dsp:cNvSpPr/>
      </dsp:nvSpPr>
      <dsp:spPr>
        <a:xfrm>
          <a:off x="2422323" y="1166486"/>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Teach</a:t>
          </a:r>
          <a:endParaRPr lang="en-GB" sz="1700" kern="1200" dirty="0"/>
        </a:p>
      </dsp:txBody>
      <dsp:txXfrm>
        <a:off x="2584303" y="1328466"/>
        <a:ext cx="782108" cy="782108"/>
      </dsp:txXfrm>
    </dsp:sp>
    <dsp:sp modelId="{00DBD0D2-9595-4624-B223-CF347DBDEDA5}">
      <dsp:nvSpPr>
        <dsp:cNvPr id="0" name=""/>
        <dsp:cNvSpPr/>
      </dsp:nvSpPr>
      <dsp:spPr>
        <a:xfrm rot="8155278">
          <a:off x="2212653" y="2118570"/>
          <a:ext cx="315721"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2294032" y="2160286"/>
        <a:ext cx="221005" cy="223978"/>
      </dsp:txXfrm>
    </dsp:sp>
    <dsp:sp modelId="{CC9DA403-2B98-43B5-AE1E-CC2DB2693F57}">
      <dsp:nvSpPr>
        <dsp:cNvPr id="0" name=""/>
        <dsp:cNvSpPr/>
      </dsp:nvSpPr>
      <dsp:spPr>
        <a:xfrm>
          <a:off x="1199797" y="2350315"/>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Track &amp; Assess</a:t>
          </a:r>
          <a:endParaRPr lang="en-GB" sz="1700" kern="1200" dirty="0"/>
        </a:p>
      </dsp:txBody>
      <dsp:txXfrm>
        <a:off x="1361777" y="2512295"/>
        <a:ext cx="782108" cy="782108"/>
      </dsp:txXfrm>
    </dsp:sp>
    <dsp:sp modelId="{42D61B4C-0EFE-4F7D-93E5-7FBF56ADA82C}">
      <dsp:nvSpPr>
        <dsp:cNvPr id="0" name=""/>
        <dsp:cNvSpPr/>
      </dsp:nvSpPr>
      <dsp:spPr>
        <a:xfrm rot="13434808">
          <a:off x="1010731" y="2144953"/>
          <a:ext cx="296492"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1087244" y="2250459"/>
        <a:ext cx="207544" cy="223978"/>
      </dsp:txXfrm>
    </dsp:sp>
    <dsp:sp modelId="{44268D1F-225A-411D-8B35-C9252C65FA78}">
      <dsp:nvSpPr>
        <dsp:cNvPr id="0" name=""/>
        <dsp:cNvSpPr/>
      </dsp:nvSpPr>
      <dsp:spPr>
        <a:xfrm>
          <a:off x="0" y="1195181"/>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Develop</a:t>
          </a:r>
        </a:p>
      </dsp:txBody>
      <dsp:txXfrm>
        <a:off x="161980" y="1357161"/>
        <a:ext cx="782108" cy="782108"/>
      </dsp:txXfrm>
    </dsp:sp>
    <dsp:sp modelId="{F6338C83-63AC-4DA2-8EF7-5F3E2C1FA6F1}">
      <dsp:nvSpPr>
        <dsp:cNvPr id="0" name=""/>
        <dsp:cNvSpPr/>
      </dsp:nvSpPr>
      <dsp:spPr>
        <a:xfrm rot="18842920">
          <a:off x="977108" y="973052"/>
          <a:ext cx="290426"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dirty="0"/>
        </a:p>
      </dsp:txBody>
      <dsp:txXfrm>
        <a:off x="990383" y="1079024"/>
        <a:ext cx="203298" cy="22397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B9672-5429-4733-8527-5E15D8E8FAFD}">
      <dsp:nvSpPr>
        <dsp:cNvPr id="0" name=""/>
        <dsp:cNvSpPr/>
      </dsp:nvSpPr>
      <dsp:spPr>
        <a:xfrm>
          <a:off x="1150004" y="6338"/>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Plan</a:t>
          </a:r>
        </a:p>
      </dsp:txBody>
      <dsp:txXfrm>
        <a:off x="1311984" y="168318"/>
        <a:ext cx="782108" cy="782108"/>
      </dsp:txXfrm>
    </dsp:sp>
    <dsp:sp modelId="{3E1F07AD-D484-4715-A7DD-10C8883434B1}">
      <dsp:nvSpPr>
        <dsp:cNvPr id="0" name=""/>
        <dsp:cNvSpPr/>
      </dsp:nvSpPr>
      <dsp:spPr>
        <a:xfrm rot="2541584">
          <a:off x="2169193" y="946574"/>
          <a:ext cx="326360"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a:off x="2181973" y="988250"/>
        <a:ext cx="228452" cy="223978"/>
      </dsp:txXfrm>
    </dsp:sp>
    <dsp:sp modelId="{9B8B4A78-4C5C-4115-BF00-31CF18B54026}">
      <dsp:nvSpPr>
        <dsp:cNvPr id="0" name=""/>
        <dsp:cNvSpPr/>
      </dsp:nvSpPr>
      <dsp:spPr>
        <a:xfrm>
          <a:off x="2422323" y="1166486"/>
          <a:ext cx="1106068" cy="1106068"/>
        </a:xfrm>
        <a:prstGeom prst="ellipse">
          <a:avLst/>
        </a:prstGeom>
        <a:solidFill>
          <a:schemeClr val="bg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b="1" kern="1200" dirty="0" smtClean="0">
              <a:solidFill>
                <a:srgbClr val="002060"/>
              </a:solidFill>
            </a:rPr>
            <a:t>Teach</a:t>
          </a:r>
          <a:endParaRPr lang="en-GB" sz="1700" b="1" kern="1200" dirty="0">
            <a:solidFill>
              <a:srgbClr val="002060"/>
            </a:solidFill>
          </a:endParaRPr>
        </a:p>
      </dsp:txBody>
      <dsp:txXfrm>
        <a:off x="2584303" y="1328466"/>
        <a:ext cx="782108" cy="782108"/>
      </dsp:txXfrm>
    </dsp:sp>
    <dsp:sp modelId="{00DBD0D2-9595-4624-B223-CF347DBDEDA5}">
      <dsp:nvSpPr>
        <dsp:cNvPr id="0" name=""/>
        <dsp:cNvSpPr/>
      </dsp:nvSpPr>
      <dsp:spPr>
        <a:xfrm rot="8155278">
          <a:off x="2212653" y="2118570"/>
          <a:ext cx="315721"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2294032" y="2160286"/>
        <a:ext cx="221005" cy="223978"/>
      </dsp:txXfrm>
    </dsp:sp>
    <dsp:sp modelId="{CC9DA403-2B98-43B5-AE1E-CC2DB2693F57}">
      <dsp:nvSpPr>
        <dsp:cNvPr id="0" name=""/>
        <dsp:cNvSpPr/>
      </dsp:nvSpPr>
      <dsp:spPr>
        <a:xfrm>
          <a:off x="1199797" y="2350315"/>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Track &amp; Assess</a:t>
          </a:r>
          <a:endParaRPr lang="en-GB" sz="1700" kern="1200" dirty="0"/>
        </a:p>
      </dsp:txBody>
      <dsp:txXfrm>
        <a:off x="1361777" y="2512295"/>
        <a:ext cx="782108" cy="782108"/>
      </dsp:txXfrm>
    </dsp:sp>
    <dsp:sp modelId="{42D61B4C-0EFE-4F7D-93E5-7FBF56ADA82C}">
      <dsp:nvSpPr>
        <dsp:cNvPr id="0" name=""/>
        <dsp:cNvSpPr/>
      </dsp:nvSpPr>
      <dsp:spPr>
        <a:xfrm rot="13434808">
          <a:off x="1010731" y="2144953"/>
          <a:ext cx="296492"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1087244" y="2250459"/>
        <a:ext cx="207544" cy="223978"/>
      </dsp:txXfrm>
    </dsp:sp>
    <dsp:sp modelId="{44268D1F-225A-411D-8B35-C9252C65FA78}">
      <dsp:nvSpPr>
        <dsp:cNvPr id="0" name=""/>
        <dsp:cNvSpPr/>
      </dsp:nvSpPr>
      <dsp:spPr>
        <a:xfrm>
          <a:off x="0" y="1195181"/>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Develop</a:t>
          </a:r>
        </a:p>
      </dsp:txBody>
      <dsp:txXfrm>
        <a:off x="161980" y="1357161"/>
        <a:ext cx="782108" cy="782108"/>
      </dsp:txXfrm>
    </dsp:sp>
    <dsp:sp modelId="{F6338C83-63AC-4DA2-8EF7-5F3E2C1FA6F1}">
      <dsp:nvSpPr>
        <dsp:cNvPr id="0" name=""/>
        <dsp:cNvSpPr/>
      </dsp:nvSpPr>
      <dsp:spPr>
        <a:xfrm rot="18842920">
          <a:off x="977108" y="973052"/>
          <a:ext cx="290426"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dirty="0"/>
        </a:p>
      </dsp:txBody>
      <dsp:txXfrm>
        <a:off x="990383" y="1079024"/>
        <a:ext cx="203298" cy="22397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B9672-5429-4733-8527-5E15D8E8FAFD}">
      <dsp:nvSpPr>
        <dsp:cNvPr id="0" name=""/>
        <dsp:cNvSpPr/>
      </dsp:nvSpPr>
      <dsp:spPr>
        <a:xfrm>
          <a:off x="1150004" y="6338"/>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Plan</a:t>
          </a:r>
        </a:p>
      </dsp:txBody>
      <dsp:txXfrm>
        <a:off x="1311984" y="168318"/>
        <a:ext cx="782108" cy="782108"/>
      </dsp:txXfrm>
    </dsp:sp>
    <dsp:sp modelId="{3E1F07AD-D484-4715-A7DD-10C8883434B1}">
      <dsp:nvSpPr>
        <dsp:cNvPr id="0" name=""/>
        <dsp:cNvSpPr/>
      </dsp:nvSpPr>
      <dsp:spPr>
        <a:xfrm rot="2541584">
          <a:off x="2169193" y="946574"/>
          <a:ext cx="326360"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a:off x="2181973" y="988250"/>
        <a:ext cx="228452" cy="223978"/>
      </dsp:txXfrm>
    </dsp:sp>
    <dsp:sp modelId="{9B8B4A78-4C5C-4115-BF00-31CF18B54026}">
      <dsp:nvSpPr>
        <dsp:cNvPr id="0" name=""/>
        <dsp:cNvSpPr/>
      </dsp:nvSpPr>
      <dsp:spPr>
        <a:xfrm>
          <a:off x="2422323" y="1166486"/>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Teach</a:t>
          </a:r>
          <a:endParaRPr lang="en-GB" sz="1700" kern="1200" dirty="0"/>
        </a:p>
      </dsp:txBody>
      <dsp:txXfrm>
        <a:off x="2584303" y="1328466"/>
        <a:ext cx="782108" cy="782108"/>
      </dsp:txXfrm>
    </dsp:sp>
    <dsp:sp modelId="{00DBD0D2-9595-4624-B223-CF347DBDEDA5}">
      <dsp:nvSpPr>
        <dsp:cNvPr id="0" name=""/>
        <dsp:cNvSpPr/>
      </dsp:nvSpPr>
      <dsp:spPr>
        <a:xfrm rot="8155278">
          <a:off x="2212653" y="2118570"/>
          <a:ext cx="315721"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2294032" y="2160286"/>
        <a:ext cx="221005" cy="223978"/>
      </dsp:txXfrm>
    </dsp:sp>
    <dsp:sp modelId="{CC9DA403-2B98-43B5-AE1E-CC2DB2693F57}">
      <dsp:nvSpPr>
        <dsp:cNvPr id="0" name=""/>
        <dsp:cNvSpPr/>
      </dsp:nvSpPr>
      <dsp:spPr>
        <a:xfrm>
          <a:off x="1199797" y="2350315"/>
          <a:ext cx="1106068" cy="1106068"/>
        </a:xfrm>
        <a:prstGeom prst="ellipse">
          <a:avLst/>
        </a:prstGeom>
        <a:solidFill>
          <a:schemeClr val="bg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b="1" kern="1200" dirty="0" smtClean="0">
              <a:solidFill>
                <a:srgbClr val="002060"/>
              </a:solidFill>
            </a:rPr>
            <a:t>Assess</a:t>
          </a:r>
          <a:endParaRPr lang="en-GB" sz="1700" b="1" kern="1200" dirty="0">
            <a:solidFill>
              <a:srgbClr val="002060"/>
            </a:solidFill>
          </a:endParaRPr>
        </a:p>
      </dsp:txBody>
      <dsp:txXfrm>
        <a:off x="1361777" y="2512295"/>
        <a:ext cx="782108" cy="782108"/>
      </dsp:txXfrm>
    </dsp:sp>
    <dsp:sp modelId="{42D61B4C-0EFE-4F7D-93E5-7FBF56ADA82C}">
      <dsp:nvSpPr>
        <dsp:cNvPr id="0" name=""/>
        <dsp:cNvSpPr/>
      </dsp:nvSpPr>
      <dsp:spPr>
        <a:xfrm rot="13434808">
          <a:off x="1010731" y="2144953"/>
          <a:ext cx="296492"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1087244" y="2250459"/>
        <a:ext cx="207544" cy="223978"/>
      </dsp:txXfrm>
    </dsp:sp>
    <dsp:sp modelId="{44268D1F-225A-411D-8B35-C9252C65FA78}">
      <dsp:nvSpPr>
        <dsp:cNvPr id="0" name=""/>
        <dsp:cNvSpPr/>
      </dsp:nvSpPr>
      <dsp:spPr>
        <a:xfrm>
          <a:off x="0" y="1195181"/>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Develop</a:t>
          </a:r>
        </a:p>
      </dsp:txBody>
      <dsp:txXfrm>
        <a:off x="161980" y="1357161"/>
        <a:ext cx="782108" cy="782108"/>
      </dsp:txXfrm>
    </dsp:sp>
    <dsp:sp modelId="{F6338C83-63AC-4DA2-8EF7-5F3E2C1FA6F1}">
      <dsp:nvSpPr>
        <dsp:cNvPr id="0" name=""/>
        <dsp:cNvSpPr/>
      </dsp:nvSpPr>
      <dsp:spPr>
        <a:xfrm rot="18842920">
          <a:off x="977108" y="973052"/>
          <a:ext cx="290426"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dirty="0"/>
        </a:p>
      </dsp:txBody>
      <dsp:txXfrm>
        <a:off x="990383" y="1079024"/>
        <a:ext cx="203298" cy="2239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B9672-5429-4733-8527-5E15D8E8FAFD}">
      <dsp:nvSpPr>
        <dsp:cNvPr id="0" name=""/>
        <dsp:cNvSpPr/>
      </dsp:nvSpPr>
      <dsp:spPr>
        <a:xfrm>
          <a:off x="1150004" y="6338"/>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Plan</a:t>
          </a:r>
        </a:p>
      </dsp:txBody>
      <dsp:txXfrm>
        <a:off x="1311984" y="168318"/>
        <a:ext cx="782108" cy="782108"/>
      </dsp:txXfrm>
    </dsp:sp>
    <dsp:sp modelId="{3E1F07AD-D484-4715-A7DD-10C8883434B1}">
      <dsp:nvSpPr>
        <dsp:cNvPr id="0" name=""/>
        <dsp:cNvSpPr/>
      </dsp:nvSpPr>
      <dsp:spPr>
        <a:xfrm rot="2541584">
          <a:off x="2169193" y="946574"/>
          <a:ext cx="326360"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a:off x="2181973" y="988250"/>
        <a:ext cx="228452" cy="223978"/>
      </dsp:txXfrm>
    </dsp:sp>
    <dsp:sp modelId="{9B8B4A78-4C5C-4115-BF00-31CF18B54026}">
      <dsp:nvSpPr>
        <dsp:cNvPr id="0" name=""/>
        <dsp:cNvSpPr/>
      </dsp:nvSpPr>
      <dsp:spPr>
        <a:xfrm>
          <a:off x="2422323" y="1166486"/>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Teach</a:t>
          </a:r>
          <a:endParaRPr lang="en-GB" sz="1700" kern="1200" dirty="0"/>
        </a:p>
      </dsp:txBody>
      <dsp:txXfrm>
        <a:off x="2584303" y="1328466"/>
        <a:ext cx="782108" cy="782108"/>
      </dsp:txXfrm>
    </dsp:sp>
    <dsp:sp modelId="{00DBD0D2-9595-4624-B223-CF347DBDEDA5}">
      <dsp:nvSpPr>
        <dsp:cNvPr id="0" name=""/>
        <dsp:cNvSpPr/>
      </dsp:nvSpPr>
      <dsp:spPr>
        <a:xfrm rot="8155278">
          <a:off x="2212653" y="2118570"/>
          <a:ext cx="315721"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2294032" y="2160286"/>
        <a:ext cx="221005" cy="223978"/>
      </dsp:txXfrm>
    </dsp:sp>
    <dsp:sp modelId="{CC9DA403-2B98-43B5-AE1E-CC2DB2693F57}">
      <dsp:nvSpPr>
        <dsp:cNvPr id="0" name=""/>
        <dsp:cNvSpPr/>
      </dsp:nvSpPr>
      <dsp:spPr>
        <a:xfrm>
          <a:off x="1199797" y="2350315"/>
          <a:ext cx="1106068" cy="1106068"/>
        </a:xfrm>
        <a:prstGeom prst="ellipse">
          <a:avLst/>
        </a:prstGeom>
        <a:solidFill>
          <a:srgbClr val="002060"/>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kern="1200" dirty="0" smtClean="0"/>
            <a:t>Track &amp; Assess</a:t>
          </a:r>
          <a:endParaRPr lang="en-GB" sz="1700" kern="1200" dirty="0"/>
        </a:p>
      </dsp:txBody>
      <dsp:txXfrm>
        <a:off x="1361777" y="2512295"/>
        <a:ext cx="782108" cy="782108"/>
      </dsp:txXfrm>
    </dsp:sp>
    <dsp:sp modelId="{42D61B4C-0EFE-4F7D-93E5-7FBF56ADA82C}">
      <dsp:nvSpPr>
        <dsp:cNvPr id="0" name=""/>
        <dsp:cNvSpPr/>
      </dsp:nvSpPr>
      <dsp:spPr>
        <a:xfrm rot="13434808">
          <a:off x="1010731" y="2144953"/>
          <a:ext cx="296492"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a:p>
      </dsp:txBody>
      <dsp:txXfrm rot="10800000">
        <a:off x="1087244" y="2250459"/>
        <a:ext cx="207544" cy="223978"/>
      </dsp:txXfrm>
    </dsp:sp>
    <dsp:sp modelId="{44268D1F-225A-411D-8B35-C9252C65FA78}">
      <dsp:nvSpPr>
        <dsp:cNvPr id="0" name=""/>
        <dsp:cNvSpPr/>
      </dsp:nvSpPr>
      <dsp:spPr>
        <a:xfrm>
          <a:off x="0" y="1195181"/>
          <a:ext cx="1106068" cy="1106068"/>
        </a:xfrm>
        <a:prstGeom prst="ellipse">
          <a:avLst/>
        </a:prstGeom>
        <a:solidFill>
          <a:schemeClr val="bg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GB" sz="1700" b="1" kern="1200" dirty="0" smtClean="0">
              <a:solidFill>
                <a:srgbClr val="002060"/>
              </a:solidFill>
            </a:rPr>
            <a:t>Develop</a:t>
          </a:r>
        </a:p>
      </dsp:txBody>
      <dsp:txXfrm>
        <a:off x="161980" y="1357161"/>
        <a:ext cx="782108" cy="782108"/>
      </dsp:txXfrm>
    </dsp:sp>
    <dsp:sp modelId="{F6338C83-63AC-4DA2-8EF7-5F3E2C1FA6F1}">
      <dsp:nvSpPr>
        <dsp:cNvPr id="0" name=""/>
        <dsp:cNvSpPr/>
      </dsp:nvSpPr>
      <dsp:spPr>
        <a:xfrm rot="18842920">
          <a:off x="977108" y="973052"/>
          <a:ext cx="290426" cy="373298"/>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GB" sz="1400" kern="1200" dirty="0"/>
        </a:p>
      </dsp:txBody>
      <dsp:txXfrm>
        <a:off x="990383" y="1079024"/>
        <a:ext cx="203298" cy="223978"/>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9413" cy="4953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14763" y="0"/>
            <a:ext cx="2919412" cy="495300"/>
          </a:xfrm>
          <a:prstGeom prst="rect">
            <a:avLst/>
          </a:prstGeom>
        </p:spPr>
        <p:txBody>
          <a:bodyPr vert="horz" lIns="91440" tIns="45720" rIns="91440" bIns="45720" rtlCol="0"/>
          <a:lstStyle>
            <a:lvl1pPr algn="r">
              <a:defRPr sz="1200"/>
            </a:lvl1pPr>
          </a:lstStyle>
          <a:p>
            <a:fld id="{3EA80A15-1A3B-42C2-B392-C82DDF59DAB6}" type="datetimeFigureOut">
              <a:rPr lang="en-GB" smtClean="0"/>
              <a:t>31/05/2016</a:t>
            </a:fld>
            <a:endParaRPr lang="en-GB"/>
          </a:p>
        </p:txBody>
      </p:sp>
      <p:sp>
        <p:nvSpPr>
          <p:cNvPr id="4" name="Footer Placeholder 3"/>
          <p:cNvSpPr>
            <a:spLocks noGrp="1"/>
          </p:cNvSpPr>
          <p:nvPr>
            <p:ph type="ftr" sz="quarter" idx="2"/>
          </p:nvPr>
        </p:nvSpPr>
        <p:spPr>
          <a:xfrm>
            <a:off x="0" y="9371013"/>
            <a:ext cx="2919413" cy="4953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14763" y="9371013"/>
            <a:ext cx="2919412" cy="495300"/>
          </a:xfrm>
          <a:prstGeom prst="rect">
            <a:avLst/>
          </a:prstGeom>
        </p:spPr>
        <p:txBody>
          <a:bodyPr vert="horz" lIns="91440" tIns="45720" rIns="91440" bIns="45720" rtlCol="0" anchor="b"/>
          <a:lstStyle>
            <a:lvl1pPr algn="r">
              <a:defRPr sz="1200"/>
            </a:lvl1pPr>
          </a:lstStyle>
          <a:p>
            <a:fld id="{FA56F613-C9DD-4BB0-9D83-F25C674192DD}" type="slidenum">
              <a:rPr lang="en-GB" smtClean="0"/>
              <a:t>‹#›</a:t>
            </a:fld>
            <a:endParaRPr lang="en-GB"/>
          </a:p>
        </p:txBody>
      </p:sp>
    </p:spTree>
    <p:extLst>
      <p:ext uri="{BB962C8B-B14F-4D97-AF65-F5344CB8AC3E}">
        <p14:creationId xmlns:p14="http://schemas.microsoft.com/office/powerpoint/2010/main" val="29770064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18831" cy="495029"/>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15373" y="0"/>
            <a:ext cx="2918831" cy="495029"/>
          </a:xfrm>
          <a:prstGeom prst="rect">
            <a:avLst/>
          </a:prstGeom>
        </p:spPr>
        <p:txBody>
          <a:bodyPr vert="horz" lIns="91440" tIns="45720" rIns="91440" bIns="45720" rtlCol="0"/>
          <a:lstStyle>
            <a:lvl1pPr algn="r">
              <a:defRPr sz="1200"/>
            </a:lvl1pPr>
          </a:lstStyle>
          <a:p>
            <a:fld id="{C8EE7B9F-D24F-447A-BB95-1ABFBE5C17CC}" type="datetimeFigureOut">
              <a:rPr lang="en-GB" smtClean="0"/>
              <a:t>31/05/2016</a:t>
            </a:fld>
            <a:endParaRPr lang="en-GB"/>
          </a:p>
        </p:txBody>
      </p:sp>
      <p:sp>
        <p:nvSpPr>
          <p:cNvPr id="4" name="Slide Image Placeholder 3"/>
          <p:cNvSpPr>
            <a:spLocks noGrp="1" noRot="1" noChangeAspect="1"/>
          </p:cNvSpPr>
          <p:nvPr>
            <p:ph type="sldImg" idx="2"/>
          </p:nvPr>
        </p:nvSpPr>
        <p:spPr>
          <a:xfrm>
            <a:off x="1149350" y="1233488"/>
            <a:ext cx="4437063" cy="3328987"/>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73577" y="4748163"/>
            <a:ext cx="5388610" cy="3884861"/>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371286"/>
            <a:ext cx="2918831" cy="495028"/>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15373" y="9371286"/>
            <a:ext cx="2918831" cy="495028"/>
          </a:xfrm>
          <a:prstGeom prst="rect">
            <a:avLst/>
          </a:prstGeom>
        </p:spPr>
        <p:txBody>
          <a:bodyPr vert="horz" lIns="91440" tIns="45720" rIns="91440" bIns="45720" rtlCol="0" anchor="b"/>
          <a:lstStyle>
            <a:lvl1pPr algn="r">
              <a:defRPr sz="1200"/>
            </a:lvl1pPr>
          </a:lstStyle>
          <a:p>
            <a:fld id="{0EA6EFCE-6C97-49DC-92CE-8C4737E31143}" type="slidenum">
              <a:rPr lang="en-GB" smtClean="0"/>
              <a:t>‹#›</a:t>
            </a:fld>
            <a:endParaRPr lang="en-GB"/>
          </a:p>
        </p:txBody>
      </p:sp>
    </p:spTree>
    <p:extLst>
      <p:ext uri="{BB962C8B-B14F-4D97-AF65-F5344CB8AC3E}">
        <p14:creationId xmlns:p14="http://schemas.microsoft.com/office/powerpoint/2010/main" val="8727214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a:t>
            </a:fld>
            <a:endParaRPr lang="en-GB"/>
          </a:p>
        </p:txBody>
      </p:sp>
    </p:spTree>
    <p:extLst>
      <p:ext uri="{BB962C8B-B14F-4D97-AF65-F5344CB8AC3E}">
        <p14:creationId xmlns:p14="http://schemas.microsoft.com/office/powerpoint/2010/main" val="7963422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10</a:t>
            </a:fld>
            <a:endParaRPr lang="en-GB"/>
          </a:p>
        </p:txBody>
      </p:sp>
    </p:spTree>
    <p:extLst>
      <p:ext uri="{BB962C8B-B14F-4D97-AF65-F5344CB8AC3E}">
        <p14:creationId xmlns:p14="http://schemas.microsoft.com/office/powerpoint/2010/main" val="388692223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100</a:t>
            </a:fld>
            <a:endParaRPr lang="en-GB"/>
          </a:p>
        </p:txBody>
      </p:sp>
    </p:spTree>
    <p:extLst>
      <p:ext uri="{BB962C8B-B14F-4D97-AF65-F5344CB8AC3E}">
        <p14:creationId xmlns:p14="http://schemas.microsoft.com/office/powerpoint/2010/main" val="1690074501"/>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101</a:t>
            </a:fld>
            <a:endParaRPr lang="en-GB"/>
          </a:p>
        </p:txBody>
      </p:sp>
    </p:spTree>
    <p:extLst>
      <p:ext uri="{BB962C8B-B14F-4D97-AF65-F5344CB8AC3E}">
        <p14:creationId xmlns:p14="http://schemas.microsoft.com/office/powerpoint/2010/main" val="11774146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102</a:t>
            </a:fld>
            <a:endParaRPr lang="en-GB"/>
          </a:p>
        </p:txBody>
      </p:sp>
    </p:spTree>
    <p:extLst>
      <p:ext uri="{BB962C8B-B14F-4D97-AF65-F5344CB8AC3E}">
        <p14:creationId xmlns:p14="http://schemas.microsoft.com/office/powerpoint/2010/main" val="32364252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103</a:t>
            </a:fld>
            <a:endParaRPr lang="en-GB"/>
          </a:p>
        </p:txBody>
      </p:sp>
    </p:spTree>
    <p:extLst>
      <p:ext uri="{BB962C8B-B14F-4D97-AF65-F5344CB8AC3E}">
        <p14:creationId xmlns:p14="http://schemas.microsoft.com/office/powerpoint/2010/main" val="174689571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104</a:t>
            </a:fld>
            <a:endParaRPr lang="en-GB"/>
          </a:p>
        </p:txBody>
      </p:sp>
    </p:spTree>
    <p:extLst>
      <p:ext uri="{BB962C8B-B14F-4D97-AF65-F5344CB8AC3E}">
        <p14:creationId xmlns:p14="http://schemas.microsoft.com/office/powerpoint/2010/main" val="2463388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11</a:t>
            </a:fld>
            <a:endParaRPr lang="en-GB"/>
          </a:p>
        </p:txBody>
      </p:sp>
    </p:spTree>
    <p:extLst>
      <p:ext uri="{BB962C8B-B14F-4D97-AF65-F5344CB8AC3E}">
        <p14:creationId xmlns:p14="http://schemas.microsoft.com/office/powerpoint/2010/main" val="10404122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12</a:t>
            </a:fld>
            <a:endParaRPr lang="en-GB"/>
          </a:p>
        </p:txBody>
      </p:sp>
    </p:spTree>
    <p:extLst>
      <p:ext uri="{BB962C8B-B14F-4D97-AF65-F5344CB8AC3E}">
        <p14:creationId xmlns:p14="http://schemas.microsoft.com/office/powerpoint/2010/main" val="35455475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13</a:t>
            </a:fld>
            <a:endParaRPr lang="en-GB"/>
          </a:p>
        </p:txBody>
      </p:sp>
    </p:spTree>
    <p:extLst>
      <p:ext uri="{BB962C8B-B14F-4D97-AF65-F5344CB8AC3E}">
        <p14:creationId xmlns:p14="http://schemas.microsoft.com/office/powerpoint/2010/main" val="10546887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14</a:t>
            </a:fld>
            <a:endParaRPr lang="en-GB"/>
          </a:p>
        </p:txBody>
      </p:sp>
    </p:spTree>
    <p:extLst>
      <p:ext uri="{BB962C8B-B14F-4D97-AF65-F5344CB8AC3E}">
        <p14:creationId xmlns:p14="http://schemas.microsoft.com/office/powerpoint/2010/main" val="15912818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15</a:t>
            </a:fld>
            <a:endParaRPr lang="en-GB"/>
          </a:p>
        </p:txBody>
      </p:sp>
    </p:spTree>
    <p:extLst>
      <p:ext uri="{BB962C8B-B14F-4D97-AF65-F5344CB8AC3E}">
        <p14:creationId xmlns:p14="http://schemas.microsoft.com/office/powerpoint/2010/main" val="8878757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16</a:t>
            </a:fld>
            <a:endParaRPr lang="en-GB"/>
          </a:p>
        </p:txBody>
      </p:sp>
    </p:spTree>
    <p:extLst>
      <p:ext uri="{BB962C8B-B14F-4D97-AF65-F5344CB8AC3E}">
        <p14:creationId xmlns:p14="http://schemas.microsoft.com/office/powerpoint/2010/main" val="33200953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17</a:t>
            </a:fld>
            <a:endParaRPr lang="en-GB"/>
          </a:p>
        </p:txBody>
      </p:sp>
    </p:spTree>
    <p:extLst>
      <p:ext uri="{BB962C8B-B14F-4D97-AF65-F5344CB8AC3E}">
        <p14:creationId xmlns:p14="http://schemas.microsoft.com/office/powerpoint/2010/main" val="387203356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18</a:t>
            </a:fld>
            <a:endParaRPr lang="en-GB"/>
          </a:p>
        </p:txBody>
      </p:sp>
    </p:spTree>
    <p:extLst>
      <p:ext uri="{BB962C8B-B14F-4D97-AF65-F5344CB8AC3E}">
        <p14:creationId xmlns:p14="http://schemas.microsoft.com/office/powerpoint/2010/main" val="12052323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19</a:t>
            </a:fld>
            <a:endParaRPr lang="en-GB"/>
          </a:p>
        </p:txBody>
      </p:sp>
    </p:spTree>
    <p:extLst>
      <p:ext uri="{BB962C8B-B14F-4D97-AF65-F5344CB8AC3E}">
        <p14:creationId xmlns:p14="http://schemas.microsoft.com/office/powerpoint/2010/main" val="42056093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a:t>
            </a:fld>
            <a:endParaRPr lang="en-GB"/>
          </a:p>
        </p:txBody>
      </p:sp>
    </p:spTree>
    <p:extLst>
      <p:ext uri="{BB962C8B-B14F-4D97-AF65-F5344CB8AC3E}">
        <p14:creationId xmlns:p14="http://schemas.microsoft.com/office/powerpoint/2010/main" val="13677915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20</a:t>
            </a:fld>
            <a:endParaRPr lang="en-GB"/>
          </a:p>
        </p:txBody>
      </p:sp>
    </p:spTree>
    <p:extLst>
      <p:ext uri="{BB962C8B-B14F-4D97-AF65-F5344CB8AC3E}">
        <p14:creationId xmlns:p14="http://schemas.microsoft.com/office/powerpoint/2010/main" val="21915294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21</a:t>
            </a:fld>
            <a:endParaRPr lang="en-GB"/>
          </a:p>
        </p:txBody>
      </p:sp>
    </p:spTree>
    <p:extLst>
      <p:ext uri="{BB962C8B-B14F-4D97-AF65-F5344CB8AC3E}">
        <p14:creationId xmlns:p14="http://schemas.microsoft.com/office/powerpoint/2010/main" val="6978137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22</a:t>
            </a:fld>
            <a:endParaRPr lang="en-GB"/>
          </a:p>
        </p:txBody>
      </p:sp>
    </p:spTree>
    <p:extLst>
      <p:ext uri="{BB962C8B-B14F-4D97-AF65-F5344CB8AC3E}">
        <p14:creationId xmlns:p14="http://schemas.microsoft.com/office/powerpoint/2010/main" val="31903382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23</a:t>
            </a:fld>
            <a:endParaRPr lang="en-GB"/>
          </a:p>
        </p:txBody>
      </p:sp>
    </p:spTree>
    <p:extLst>
      <p:ext uri="{BB962C8B-B14F-4D97-AF65-F5344CB8AC3E}">
        <p14:creationId xmlns:p14="http://schemas.microsoft.com/office/powerpoint/2010/main" val="20043738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24</a:t>
            </a:fld>
            <a:endParaRPr lang="en-GB"/>
          </a:p>
        </p:txBody>
      </p:sp>
    </p:spTree>
    <p:extLst>
      <p:ext uri="{BB962C8B-B14F-4D97-AF65-F5344CB8AC3E}">
        <p14:creationId xmlns:p14="http://schemas.microsoft.com/office/powerpoint/2010/main" val="352482546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25</a:t>
            </a:fld>
            <a:endParaRPr lang="en-GB"/>
          </a:p>
        </p:txBody>
      </p:sp>
    </p:spTree>
    <p:extLst>
      <p:ext uri="{BB962C8B-B14F-4D97-AF65-F5344CB8AC3E}">
        <p14:creationId xmlns:p14="http://schemas.microsoft.com/office/powerpoint/2010/main" val="25655049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26</a:t>
            </a:fld>
            <a:endParaRPr lang="en-GB"/>
          </a:p>
        </p:txBody>
      </p:sp>
    </p:spTree>
    <p:extLst>
      <p:ext uri="{BB962C8B-B14F-4D97-AF65-F5344CB8AC3E}">
        <p14:creationId xmlns:p14="http://schemas.microsoft.com/office/powerpoint/2010/main" val="1989401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27</a:t>
            </a:fld>
            <a:endParaRPr lang="en-GB"/>
          </a:p>
        </p:txBody>
      </p:sp>
    </p:spTree>
    <p:extLst>
      <p:ext uri="{BB962C8B-B14F-4D97-AF65-F5344CB8AC3E}">
        <p14:creationId xmlns:p14="http://schemas.microsoft.com/office/powerpoint/2010/main" val="22610369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28</a:t>
            </a:fld>
            <a:endParaRPr lang="en-GB"/>
          </a:p>
        </p:txBody>
      </p:sp>
    </p:spTree>
    <p:extLst>
      <p:ext uri="{BB962C8B-B14F-4D97-AF65-F5344CB8AC3E}">
        <p14:creationId xmlns:p14="http://schemas.microsoft.com/office/powerpoint/2010/main" val="23655879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29</a:t>
            </a:fld>
            <a:endParaRPr lang="en-GB"/>
          </a:p>
        </p:txBody>
      </p:sp>
    </p:spTree>
    <p:extLst>
      <p:ext uri="{BB962C8B-B14F-4D97-AF65-F5344CB8AC3E}">
        <p14:creationId xmlns:p14="http://schemas.microsoft.com/office/powerpoint/2010/main" val="2077583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a:t>
            </a:fld>
            <a:endParaRPr lang="en-GB"/>
          </a:p>
        </p:txBody>
      </p:sp>
    </p:spTree>
    <p:extLst>
      <p:ext uri="{BB962C8B-B14F-4D97-AF65-F5344CB8AC3E}">
        <p14:creationId xmlns:p14="http://schemas.microsoft.com/office/powerpoint/2010/main" val="357001814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30</a:t>
            </a:fld>
            <a:endParaRPr lang="en-GB"/>
          </a:p>
        </p:txBody>
      </p:sp>
    </p:spTree>
    <p:extLst>
      <p:ext uri="{BB962C8B-B14F-4D97-AF65-F5344CB8AC3E}">
        <p14:creationId xmlns:p14="http://schemas.microsoft.com/office/powerpoint/2010/main" val="11104023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31</a:t>
            </a:fld>
            <a:endParaRPr lang="en-GB"/>
          </a:p>
        </p:txBody>
      </p:sp>
    </p:spTree>
    <p:extLst>
      <p:ext uri="{BB962C8B-B14F-4D97-AF65-F5344CB8AC3E}">
        <p14:creationId xmlns:p14="http://schemas.microsoft.com/office/powerpoint/2010/main" val="95873683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32</a:t>
            </a:fld>
            <a:endParaRPr lang="en-GB"/>
          </a:p>
        </p:txBody>
      </p:sp>
    </p:spTree>
    <p:extLst>
      <p:ext uri="{BB962C8B-B14F-4D97-AF65-F5344CB8AC3E}">
        <p14:creationId xmlns:p14="http://schemas.microsoft.com/office/powerpoint/2010/main" val="30569529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33</a:t>
            </a:fld>
            <a:endParaRPr lang="en-GB"/>
          </a:p>
        </p:txBody>
      </p:sp>
    </p:spTree>
    <p:extLst>
      <p:ext uri="{BB962C8B-B14F-4D97-AF65-F5344CB8AC3E}">
        <p14:creationId xmlns:p14="http://schemas.microsoft.com/office/powerpoint/2010/main" val="18119440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34</a:t>
            </a:fld>
            <a:endParaRPr lang="en-GB"/>
          </a:p>
        </p:txBody>
      </p:sp>
    </p:spTree>
    <p:extLst>
      <p:ext uri="{BB962C8B-B14F-4D97-AF65-F5344CB8AC3E}">
        <p14:creationId xmlns:p14="http://schemas.microsoft.com/office/powerpoint/2010/main" val="1421803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35</a:t>
            </a:fld>
            <a:endParaRPr lang="en-GB"/>
          </a:p>
        </p:txBody>
      </p:sp>
    </p:spTree>
    <p:extLst>
      <p:ext uri="{BB962C8B-B14F-4D97-AF65-F5344CB8AC3E}">
        <p14:creationId xmlns:p14="http://schemas.microsoft.com/office/powerpoint/2010/main" val="38078464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36</a:t>
            </a:fld>
            <a:endParaRPr lang="en-GB"/>
          </a:p>
        </p:txBody>
      </p:sp>
    </p:spTree>
    <p:extLst>
      <p:ext uri="{BB962C8B-B14F-4D97-AF65-F5344CB8AC3E}">
        <p14:creationId xmlns:p14="http://schemas.microsoft.com/office/powerpoint/2010/main" val="31829667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37</a:t>
            </a:fld>
            <a:endParaRPr lang="en-GB"/>
          </a:p>
        </p:txBody>
      </p:sp>
    </p:spTree>
    <p:extLst>
      <p:ext uri="{BB962C8B-B14F-4D97-AF65-F5344CB8AC3E}">
        <p14:creationId xmlns:p14="http://schemas.microsoft.com/office/powerpoint/2010/main" val="250777530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38</a:t>
            </a:fld>
            <a:endParaRPr lang="en-GB"/>
          </a:p>
        </p:txBody>
      </p:sp>
    </p:spTree>
    <p:extLst>
      <p:ext uri="{BB962C8B-B14F-4D97-AF65-F5344CB8AC3E}">
        <p14:creationId xmlns:p14="http://schemas.microsoft.com/office/powerpoint/2010/main" val="15610070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39</a:t>
            </a:fld>
            <a:endParaRPr lang="en-GB"/>
          </a:p>
        </p:txBody>
      </p:sp>
    </p:spTree>
    <p:extLst>
      <p:ext uri="{BB962C8B-B14F-4D97-AF65-F5344CB8AC3E}">
        <p14:creationId xmlns:p14="http://schemas.microsoft.com/office/powerpoint/2010/main" val="34584544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a:t>
            </a:fld>
            <a:endParaRPr lang="en-GB"/>
          </a:p>
        </p:txBody>
      </p:sp>
    </p:spTree>
    <p:extLst>
      <p:ext uri="{BB962C8B-B14F-4D97-AF65-F5344CB8AC3E}">
        <p14:creationId xmlns:p14="http://schemas.microsoft.com/office/powerpoint/2010/main" val="67248377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40</a:t>
            </a:fld>
            <a:endParaRPr lang="en-GB"/>
          </a:p>
        </p:txBody>
      </p:sp>
    </p:spTree>
    <p:extLst>
      <p:ext uri="{BB962C8B-B14F-4D97-AF65-F5344CB8AC3E}">
        <p14:creationId xmlns:p14="http://schemas.microsoft.com/office/powerpoint/2010/main" val="6576075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41</a:t>
            </a:fld>
            <a:endParaRPr lang="en-GB"/>
          </a:p>
        </p:txBody>
      </p:sp>
    </p:spTree>
    <p:extLst>
      <p:ext uri="{BB962C8B-B14F-4D97-AF65-F5344CB8AC3E}">
        <p14:creationId xmlns:p14="http://schemas.microsoft.com/office/powerpoint/2010/main" val="225726517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42</a:t>
            </a:fld>
            <a:endParaRPr lang="en-GB"/>
          </a:p>
        </p:txBody>
      </p:sp>
    </p:spTree>
    <p:extLst>
      <p:ext uri="{BB962C8B-B14F-4D97-AF65-F5344CB8AC3E}">
        <p14:creationId xmlns:p14="http://schemas.microsoft.com/office/powerpoint/2010/main" val="133449190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43</a:t>
            </a:fld>
            <a:endParaRPr lang="en-GB"/>
          </a:p>
        </p:txBody>
      </p:sp>
    </p:spTree>
    <p:extLst>
      <p:ext uri="{BB962C8B-B14F-4D97-AF65-F5344CB8AC3E}">
        <p14:creationId xmlns:p14="http://schemas.microsoft.com/office/powerpoint/2010/main" val="20522074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44</a:t>
            </a:fld>
            <a:endParaRPr lang="en-GB"/>
          </a:p>
        </p:txBody>
      </p:sp>
    </p:spTree>
    <p:extLst>
      <p:ext uri="{BB962C8B-B14F-4D97-AF65-F5344CB8AC3E}">
        <p14:creationId xmlns:p14="http://schemas.microsoft.com/office/powerpoint/2010/main" val="8954392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45</a:t>
            </a:fld>
            <a:endParaRPr lang="en-GB"/>
          </a:p>
        </p:txBody>
      </p:sp>
    </p:spTree>
    <p:extLst>
      <p:ext uri="{BB962C8B-B14F-4D97-AF65-F5344CB8AC3E}">
        <p14:creationId xmlns:p14="http://schemas.microsoft.com/office/powerpoint/2010/main" val="26293349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46</a:t>
            </a:fld>
            <a:endParaRPr lang="en-GB"/>
          </a:p>
        </p:txBody>
      </p:sp>
    </p:spTree>
    <p:extLst>
      <p:ext uri="{BB962C8B-B14F-4D97-AF65-F5344CB8AC3E}">
        <p14:creationId xmlns:p14="http://schemas.microsoft.com/office/powerpoint/2010/main" val="8941686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47</a:t>
            </a:fld>
            <a:endParaRPr lang="en-GB"/>
          </a:p>
        </p:txBody>
      </p:sp>
    </p:spTree>
    <p:extLst>
      <p:ext uri="{BB962C8B-B14F-4D97-AF65-F5344CB8AC3E}">
        <p14:creationId xmlns:p14="http://schemas.microsoft.com/office/powerpoint/2010/main" val="379964120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48</a:t>
            </a:fld>
            <a:endParaRPr lang="en-GB"/>
          </a:p>
        </p:txBody>
      </p:sp>
    </p:spTree>
    <p:extLst>
      <p:ext uri="{BB962C8B-B14F-4D97-AF65-F5344CB8AC3E}">
        <p14:creationId xmlns:p14="http://schemas.microsoft.com/office/powerpoint/2010/main" val="28073141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49</a:t>
            </a:fld>
            <a:endParaRPr lang="en-GB"/>
          </a:p>
        </p:txBody>
      </p:sp>
    </p:spTree>
    <p:extLst>
      <p:ext uri="{BB962C8B-B14F-4D97-AF65-F5344CB8AC3E}">
        <p14:creationId xmlns:p14="http://schemas.microsoft.com/office/powerpoint/2010/main" val="37612686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a:t>
            </a:fld>
            <a:endParaRPr lang="en-GB"/>
          </a:p>
        </p:txBody>
      </p:sp>
    </p:spTree>
    <p:extLst>
      <p:ext uri="{BB962C8B-B14F-4D97-AF65-F5344CB8AC3E}">
        <p14:creationId xmlns:p14="http://schemas.microsoft.com/office/powerpoint/2010/main" val="118472268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50</a:t>
            </a:fld>
            <a:endParaRPr lang="en-GB"/>
          </a:p>
        </p:txBody>
      </p:sp>
    </p:spTree>
    <p:extLst>
      <p:ext uri="{BB962C8B-B14F-4D97-AF65-F5344CB8AC3E}">
        <p14:creationId xmlns:p14="http://schemas.microsoft.com/office/powerpoint/2010/main" val="12685970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51</a:t>
            </a:fld>
            <a:endParaRPr lang="en-GB"/>
          </a:p>
        </p:txBody>
      </p:sp>
    </p:spTree>
    <p:extLst>
      <p:ext uri="{BB962C8B-B14F-4D97-AF65-F5344CB8AC3E}">
        <p14:creationId xmlns:p14="http://schemas.microsoft.com/office/powerpoint/2010/main" val="4539512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52</a:t>
            </a:fld>
            <a:endParaRPr lang="en-GB"/>
          </a:p>
        </p:txBody>
      </p:sp>
    </p:spTree>
    <p:extLst>
      <p:ext uri="{BB962C8B-B14F-4D97-AF65-F5344CB8AC3E}">
        <p14:creationId xmlns:p14="http://schemas.microsoft.com/office/powerpoint/2010/main" val="24753034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53</a:t>
            </a:fld>
            <a:endParaRPr lang="en-GB"/>
          </a:p>
        </p:txBody>
      </p:sp>
    </p:spTree>
    <p:extLst>
      <p:ext uri="{BB962C8B-B14F-4D97-AF65-F5344CB8AC3E}">
        <p14:creationId xmlns:p14="http://schemas.microsoft.com/office/powerpoint/2010/main" val="40424491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54</a:t>
            </a:fld>
            <a:endParaRPr lang="en-GB"/>
          </a:p>
        </p:txBody>
      </p:sp>
    </p:spTree>
    <p:extLst>
      <p:ext uri="{BB962C8B-B14F-4D97-AF65-F5344CB8AC3E}">
        <p14:creationId xmlns:p14="http://schemas.microsoft.com/office/powerpoint/2010/main" val="272357825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55</a:t>
            </a:fld>
            <a:endParaRPr lang="en-GB"/>
          </a:p>
        </p:txBody>
      </p:sp>
    </p:spTree>
    <p:extLst>
      <p:ext uri="{BB962C8B-B14F-4D97-AF65-F5344CB8AC3E}">
        <p14:creationId xmlns:p14="http://schemas.microsoft.com/office/powerpoint/2010/main" val="368826737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56</a:t>
            </a:fld>
            <a:endParaRPr lang="en-GB"/>
          </a:p>
        </p:txBody>
      </p:sp>
    </p:spTree>
    <p:extLst>
      <p:ext uri="{BB962C8B-B14F-4D97-AF65-F5344CB8AC3E}">
        <p14:creationId xmlns:p14="http://schemas.microsoft.com/office/powerpoint/2010/main" val="224434474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57</a:t>
            </a:fld>
            <a:endParaRPr lang="en-GB"/>
          </a:p>
        </p:txBody>
      </p:sp>
    </p:spTree>
    <p:extLst>
      <p:ext uri="{BB962C8B-B14F-4D97-AF65-F5344CB8AC3E}">
        <p14:creationId xmlns:p14="http://schemas.microsoft.com/office/powerpoint/2010/main" val="42022349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58</a:t>
            </a:fld>
            <a:endParaRPr lang="en-GB"/>
          </a:p>
        </p:txBody>
      </p:sp>
    </p:spTree>
    <p:extLst>
      <p:ext uri="{BB962C8B-B14F-4D97-AF65-F5344CB8AC3E}">
        <p14:creationId xmlns:p14="http://schemas.microsoft.com/office/powerpoint/2010/main" val="146483530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59</a:t>
            </a:fld>
            <a:endParaRPr lang="en-GB"/>
          </a:p>
        </p:txBody>
      </p:sp>
    </p:spTree>
    <p:extLst>
      <p:ext uri="{BB962C8B-B14F-4D97-AF65-F5344CB8AC3E}">
        <p14:creationId xmlns:p14="http://schemas.microsoft.com/office/powerpoint/2010/main" val="798998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a:t>
            </a:fld>
            <a:endParaRPr lang="en-GB"/>
          </a:p>
        </p:txBody>
      </p:sp>
    </p:spTree>
    <p:extLst>
      <p:ext uri="{BB962C8B-B14F-4D97-AF65-F5344CB8AC3E}">
        <p14:creationId xmlns:p14="http://schemas.microsoft.com/office/powerpoint/2010/main" val="293803303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60</a:t>
            </a:fld>
            <a:endParaRPr lang="en-GB"/>
          </a:p>
        </p:txBody>
      </p:sp>
    </p:spTree>
    <p:extLst>
      <p:ext uri="{BB962C8B-B14F-4D97-AF65-F5344CB8AC3E}">
        <p14:creationId xmlns:p14="http://schemas.microsoft.com/office/powerpoint/2010/main" val="329004820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61</a:t>
            </a:fld>
            <a:endParaRPr lang="en-GB"/>
          </a:p>
        </p:txBody>
      </p:sp>
    </p:spTree>
    <p:extLst>
      <p:ext uri="{BB962C8B-B14F-4D97-AF65-F5344CB8AC3E}">
        <p14:creationId xmlns:p14="http://schemas.microsoft.com/office/powerpoint/2010/main" val="332970394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62</a:t>
            </a:fld>
            <a:endParaRPr lang="en-GB"/>
          </a:p>
        </p:txBody>
      </p:sp>
    </p:spTree>
    <p:extLst>
      <p:ext uri="{BB962C8B-B14F-4D97-AF65-F5344CB8AC3E}">
        <p14:creationId xmlns:p14="http://schemas.microsoft.com/office/powerpoint/2010/main" val="28100472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63</a:t>
            </a:fld>
            <a:endParaRPr lang="en-GB"/>
          </a:p>
        </p:txBody>
      </p:sp>
    </p:spTree>
    <p:extLst>
      <p:ext uri="{BB962C8B-B14F-4D97-AF65-F5344CB8AC3E}">
        <p14:creationId xmlns:p14="http://schemas.microsoft.com/office/powerpoint/2010/main" val="20790640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64</a:t>
            </a:fld>
            <a:endParaRPr lang="en-GB"/>
          </a:p>
        </p:txBody>
      </p:sp>
    </p:spTree>
    <p:extLst>
      <p:ext uri="{BB962C8B-B14F-4D97-AF65-F5344CB8AC3E}">
        <p14:creationId xmlns:p14="http://schemas.microsoft.com/office/powerpoint/2010/main" val="188117040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65</a:t>
            </a:fld>
            <a:endParaRPr lang="en-GB"/>
          </a:p>
        </p:txBody>
      </p:sp>
    </p:spTree>
    <p:extLst>
      <p:ext uri="{BB962C8B-B14F-4D97-AF65-F5344CB8AC3E}">
        <p14:creationId xmlns:p14="http://schemas.microsoft.com/office/powerpoint/2010/main" val="4092991843"/>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66</a:t>
            </a:fld>
            <a:endParaRPr lang="en-GB"/>
          </a:p>
        </p:txBody>
      </p:sp>
    </p:spTree>
    <p:extLst>
      <p:ext uri="{BB962C8B-B14F-4D97-AF65-F5344CB8AC3E}">
        <p14:creationId xmlns:p14="http://schemas.microsoft.com/office/powerpoint/2010/main" val="210724061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67</a:t>
            </a:fld>
            <a:endParaRPr lang="en-GB"/>
          </a:p>
        </p:txBody>
      </p:sp>
    </p:spTree>
    <p:extLst>
      <p:ext uri="{BB962C8B-B14F-4D97-AF65-F5344CB8AC3E}">
        <p14:creationId xmlns:p14="http://schemas.microsoft.com/office/powerpoint/2010/main" val="428121341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68</a:t>
            </a:fld>
            <a:endParaRPr lang="en-GB"/>
          </a:p>
        </p:txBody>
      </p:sp>
    </p:spTree>
    <p:extLst>
      <p:ext uri="{BB962C8B-B14F-4D97-AF65-F5344CB8AC3E}">
        <p14:creationId xmlns:p14="http://schemas.microsoft.com/office/powerpoint/2010/main" val="361108184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69</a:t>
            </a:fld>
            <a:endParaRPr lang="en-GB"/>
          </a:p>
        </p:txBody>
      </p:sp>
    </p:spTree>
    <p:extLst>
      <p:ext uri="{BB962C8B-B14F-4D97-AF65-F5344CB8AC3E}">
        <p14:creationId xmlns:p14="http://schemas.microsoft.com/office/powerpoint/2010/main" val="40761869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a:t>
            </a:fld>
            <a:endParaRPr lang="en-GB"/>
          </a:p>
        </p:txBody>
      </p:sp>
    </p:spTree>
    <p:extLst>
      <p:ext uri="{BB962C8B-B14F-4D97-AF65-F5344CB8AC3E}">
        <p14:creationId xmlns:p14="http://schemas.microsoft.com/office/powerpoint/2010/main" val="33212200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70</a:t>
            </a:fld>
            <a:endParaRPr lang="en-GB"/>
          </a:p>
        </p:txBody>
      </p:sp>
    </p:spTree>
    <p:extLst>
      <p:ext uri="{BB962C8B-B14F-4D97-AF65-F5344CB8AC3E}">
        <p14:creationId xmlns:p14="http://schemas.microsoft.com/office/powerpoint/2010/main" val="360476675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71</a:t>
            </a:fld>
            <a:endParaRPr lang="en-GB"/>
          </a:p>
        </p:txBody>
      </p:sp>
    </p:spTree>
    <p:extLst>
      <p:ext uri="{BB962C8B-B14F-4D97-AF65-F5344CB8AC3E}">
        <p14:creationId xmlns:p14="http://schemas.microsoft.com/office/powerpoint/2010/main" val="21794490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72</a:t>
            </a:fld>
            <a:endParaRPr lang="en-GB"/>
          </a:p>
        </p:txBody>
      </p:sp>
    </p:spTree>
    <p:extLst>
      <p:ext uri="{BB962C8B-B14F-4D97-AF65-F5344CB8AC3E}">
        <p14:creationId xmlns:p14="http://schemas.microsoft.com/office/powerpoint/2010/main" val="815351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73</a:t>
            </a:fld>
            <a:endParaRPr lang="en-GB"/>
          </a:p>
        </p:txBody>
      </p:sp>
    </p:spTree>
    <p:extLst>
      <p:ext uri="{BB962C8B-B14F-4D97-AF65-F5344CB8AC3E}">
        <p14:creationId xmlns:p14="http://schemas.microsoft.com/office/powerpoint/2010/main" val="43661034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74</a:t>
            </a:fld>
            <a:endParaRPr lang="en-GB"/>
          </a:p>
        </p:txBody>
      </p:sp>
    </p:spTree>
    <p:extLst>
      <p:ext uri="{BB962C8B-B14F-4D97-AF65-F5344CB8AC3E}">
        <p14:creationId xmlns:p14="http://schemas.microsoft.com/office/powerpoint/2010/main" val="64224022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75</a:t>
            </a:fld>
            <a:endParaRPr lang="en-GB"/>
          </a:p>
        </p:txBody>
      </p:sp>
    </p:spTree>
    <p:extLst>
      <p:ext uri="{BB962C8B-B14F-4D97-AF65-F5344CB8AC3E}">
        <p14:creationId xmlns:p14="http://schemas.microsoft.com/office/powerpoint/2010/main" val="98911280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76</a:t>
            </a:fld>
            <a:endParaRPr lang="en-GB"/>
          </a:p>
        </p:txBody>
      </p:sp>
    </p:spTree>
    <p:extLst>
      <p:ext uri="{BB962C8B-B14F-4D97-AF65-F5344CB8AC3E}">
        <p14:creationId xmlns:p14="http://schemas.microsoft.com/office/powerpoint/2010/main" val="80081331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77</a:t>
            </a:fld>
            <a:endParaRPr lang="en-GB"/>
          </a:p>
        </p:txBody>
      </p:sp>
    </p:spTree>
    <p:extLst>
      <p:ext uri="{BB962C8B-B14F-4D97-AF65-F5344CB8AC3E}">
        <p14:creationId xmlns:p14="http://schemas.microsoft.com/office/powerpoint/2010/main" val="290732659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78</a:t>
            </a:fld>
            <a:endParaRPr lang="en-GB"/>
          </a:p>
        </p:txBody>
      </p:sp>
    </p:spTree>
    <p:extLst>
      <p:ext uri="{BB962C8B-B14F-4D97-AF65-F5344CB8AC3E}">
        <p14:creationId xmlns:p14="http://schemas.microsoft.com/office/powerpoint/2010/main" val="353055289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79</a:t>
            </a:fld>
            <a:endParaRPr lang="en-GB"/>
          </a:p>
        </p:txBody>
      </p:sp>
    </p:spTree>
    <p:extLst>
      <p:ext uri="{BB962C8B-B14F-4D97-AF65-F5344CB8AC3E}">
        <p14:creationId xmlns:p14="http://schemas.microsoft.com/office/powerpoint/2010/main" val="28481133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a:t>
            </a:fld>
            <a:endParaRPr lang="en-GB"/>
          </a:p>
        </p:txBody>
      </p:sp>
    </p:spTree>
    <p:extLst>
      <p:ext uri="{BB962C8B-B14F-4D97-AF65-F5344CB8AC3E}">
        <p14:creationId xmlns:p14="http://schemas.microsoft.com/office/powerpoint/2010/main" val="41874507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80</a:t>
            </a:fld>
            <a:endParaRPr lang="en-GB"/>
          </a:p>
        </p:txBody>
      </p:sp>
    </p:spTree>
    <p:extLst>
      <p:ext uri="{BB962C8B-B14F-4D97-AF65-F5344CB8AC3E}">
        <p14:creationId xmlns:p14="http://schemas.microsoft.com/office/powerpoint/2010/main" val="354898018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81</a:t>
            </a:fld>
            <a:endParaRPr lang="en-GB"/>
          </a:p>
        </p:txBody>
      </p:sp>
    </p:spTree>
    <p:extLst>
      <p:ext uri="{BB962C8B-B14F-4D97-AF65-F5344CB8AC3E}">
        <p14:creationId xmlns:p14="http://schemas.microsoft.com/office/powerpoint/2010/main" val="1023305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82</a:t>
            </a:fld>
            <a:endParaRPr lang="en-GB"/>
          </a:p>
        </p:txBody>
      </p:sp>
    </p:spTree>
    <p:extLst>
      <p:ext uri="{BB962C8B-B14F-4D97-AF65-F5344CB8AC3E}">
        <p14:creationId xmlns:p14="http://schemas.microsoft.com/office/powerpoint/2010/main" val="339292211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83</a:t>
            </a:fld>
            <a:endParaRPr lang="en-GB"/>
          </a:p>
        </p:txBody>
      </p:sp>
    </p:spTree>
    <p:extLst>
      <p:ext uri="{BB962C8B-B14F-4D97-AF65-F5344CB8AC3E}">
        <p14:creationId xmlns:p14="http://schemas.microsoft.com/office/powerpoint/2010/main" val="284338486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84</a:t>
            </a:fld>
            <a:endParaRPr lang="en-GB"/>
          </a:p>
        </p:txBody>
      </p:sp>
    </p:spTree>
    <p:extLst>
      <p:ext uri="{BB962C8B-B14F-4D97-AF65-F5344CB8AC3E}">
        <p14:creationId xmlns:p14="http://schemas.microsoft.com/office/powerpoint/2010/main" val="273607020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85</a:t>
            </a:fld>
            <a:endParaRPr lang="en-GB"/>
          </a:p>
        </p:txBody>
      </p:sp>
    </p:spTree>
    <p:extLst>
      <p:ext uri="{BB962C8B-B14F-4D97-AF65-F5344CB8AC3E}">
        <p14:creationId xmlns:p14="http://schemas.microsoft.com/office/powerpoint/2010/main" val="287997473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86</a:t>
            </a:fld>
            <a:endParaRPr lang="en-GB"/>
          </a:p>
        </p:txBody>
      </p:sp>
    </p:spTree>
    <p:extLst>
      <p:ext uri="{BB962C8B-B14F-4D97-AF65-F5344CB8AC3E}">
        <p14:creationId xmlns:p14="http://schemas.microsoft.com/office/powerpoint/2010/main" val="945953954"/>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87</a:t>
            </a:fld>
            <a:endParaRPr lang="en-GB"/>
          </a:p>
        </p:txBody>
      </p:sp>
    </p:spTree>
    <p:extLst>
      <p:ext uri="{BB962C8B-B14F-4D97-AF65-F5344CB8AC3E}">
        <p14:creationId xmlns:p14="http://schemas.microsoft.com/office/powerpoint/2010/main" val="9378079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88</a:t>
            </a:fld>
            <a:endParaRPr lang="en-GB"/>
          </a:p>
        </p:txBody>
      </p:sp>
    </p:spTree>
    <p:extLst>
      <p:ext uri="{BB962C8B-B14F-4D97-AF65-F5344CB8AC3E}">
        <p14:creationId xmlns:p14="http://schemas.microsoft.com/office/powerpoint/2010/main" val="112970222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89</a:t>
            </a:fld>
            <a:endParaRPr lang="en-GB"/>
          </a:p>
        </p:txBody>
      </p:sp>
    </p:spTree>
    <p:extLst>
      <p:ext uri="{BB962C8B-B14F-4D97-AF65-F5344CB8AC3E}">
        <p14:creationId xmlns:p14="http://schemas.microsoft.com/office/powerpoint/2010/main" val="603555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a:t>
            </a:fld>
            <a:endParaRPr lang="en-GB"/>
          </a:p>
        </p:txBody>
      </p:sp>
    </p:spTree>
    <p:extLst>
      <p:ext uri="{BB962C8B-B14F-4D97-AF65-F5344CB8AC3E}">
        <p14:creationId xmlns:p14="http://schemas.microsoft.com/office/powerpoint/2010/main" val="268435830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90</a:t>
            </a:fld>
            <a:endParaRPr lang="en-GB"/>
          </a:p>
        </p:txBody>
      </p:sp>
    </p:spTree>
    <p:extLst>
      <p:ext uri="{BB962C8B-B14F-4D97-AF65-F5344CB8AC3E}">
        <p14:creationId xmlns:p14="http://schemas.microsoft.com/office/powerpoint/2010/main" val="28667700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91</a:t>
            </a:fld>
            <a:endParaRPr lang="en-GB"/>
          </a:p>
        </p:txBody>
      </p:sp>
    </p:spTree>
    <p:extLst>
      <p:ext uri="{BB962C8B-B14F-4D97-AF65-F5344CB8AC3E}">
        <p14:creationId xmlns:p14="http://schemas.microsoft.com/office/powerpoint/2010/main" val="3687496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92</a:t>
            </a:fld>
            <a:endParaRPr lang="en-GB"/>
          </a:p>
        </p:txBody>
      </p:sp>
    </p:spTree>
    <p:extLst>
      <p:ext uri="{BB962C8B-B14F-4D97-AF65-F5344CB8AC3E}">
        <p14:creationId xmlns:p14="http://schemas.microsoft.com/office/powerpoint/2010/main" val="229337485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93</a:t>
            </a:fld>
            <a:endParaRPr lang="en-GB"/>
          </a:p>
        </p:txBody>
      </p:sp>
    </p:spTree>
    <p:extLst>
      <p:ext uri="{BB962C8B-B14F-4D97-AF65-F5344CB8AC3E}">
        <p14:creationId xmlns:p14="http://schemas.microsoft.com/office/powerpoint/2010/main" val="311178598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94</a:t>
            </a:fld>
            <a:endParaRPr lang="en-GB"/>
          </a:p>
        </p:txBody>
      </p:sp>
    </p:spTree>
    <p:extLst>
      <p:ext uri="{BB962C8B-B14F-4D97-AF65-F5344CB8AC3E}">
        <p14:creationId xmlns:p14="http://schemas.microsoft.com/office/powerpoint/2010/main" val="97967813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95</a:t>
            </a:fld>
            <a:endParaRPr lang="en-GB"/>
          </a:p>
        </p:txBody>
      </p:sp>
    </p:spTree>
    <p:extLst>
      <p:ext uri="{BB962C8B-B14F-4D97-AF65-F5344CB8AC3E}">
        <p14:creationId xmlns:p14="http://schemas.microsoft.com/office/powerpoint/2010/main" val="126482300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96</a:t>
            </a:fld>
            <a:endParaRPr lang="en-GB"/>
          </a:p>
        </p:txBody>
      </p:sp>
    </p:spTree>
    <p:extLst>
      <p:ext uri="{BB962C8B-B14F-4D97-AF65-F5344CB8AC3E}">
        <p14:creationId xmlns:p14="http://schemas.microsoft.com/office/powerpoint/2010/main" val="8293089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97</a:t>
            </a:fld>
            <a:endParaRPr lang="en-GB"/>
          </a:p>
        </p:txBody>
      </p:sp>
    </p:spTree>
    <p:extLst>
      <p:ext uri="{BB962C8B-B14F-4D97-AF65-F5344CB8AC3E}">
        <p14:creationId xmlns:p14="http://schemas.microsoft.com/office/powerpoint/2010/main" val="181633176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98</a:t>
            </a:fld>
            <a:endParaRPr lang="en-GB"/>
          </a:p>
        </p:txBody>
      </p:sp>
    </p:spTree>
    <p:extLst>
      <p:ext uri="{BB962C8B-B14F-4D97-AF65-F5344CB8AC3E}">
        <p14:creationId xmlns:p14="http://schemas.microsoft.com/office/powerpoint/2010/main" val="103921409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0EA6EFCE-6C97-49DC-92CE-8C4737E31143}" type="slidenum">
              <a:rPr lang="en-GB" smtClean="0"/>
              <a:t>99</a:t>
            </a:fld>
            <a:endParaRPr lang="en-GB"/>
          </a:p>
        </p:txBody>
      </p:sp>
    </p:spTree>
    <p:extLst>
      <p:ext uri="{BB962C8B-B14F-4D97-AF65-F5344CB8AC3E}">
        <p14:creationId xmlns:p14="http://schemas.microsoft.com/office/powerpoint/2010/main" val="743199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2" descr="V321a_PPTslides.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46112"/>
            <a:ext cx="9179429" cy="6912000"/>
          </a:xfrm>
          <a:prstGeom prst="rect">
            <a:avLst/>
          </a:prstGeom>
        </p:spPr>
      </p:pic>
    </p:spTree>
    <p:extLst>
      <p:ext uri="{BB962C8B-B14F-4D97-AF65-F5344CB8AC3E}">
        <p14:creationId xmlns:p14="http://schemas.microsoft.com/office/powerpoint/2010/main" val="35719602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4" name="Picture 3" descr="V321a_PPTslide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79429" cy="6912000"/>
          </a:xfrm>
          <a:prstGeom prst="rect">
            <a:avLst/>
          </a:prstGeom>
        </p:spPr>
      </p:pic>
      <p:sp>
        <p:nvSpPr>
          <p:cNvPr id="3" name="Text Placeholder 2"/>
          <p:cNvSpPr>
            <a:spLocks noGrp="1"/>
          </p:cNvSpPr>
          <p:nvPr>
            <p:ph idx="1" hasCustomPrompt="1"/>
          </p:nvPr>
        </p:nvSpPr>
        <p:spPr>
          <a:xfrm>
            <a:off x="457200" y="1600200"/>
            <a:ext cx="8229600" cy="4525963"/>
          </a:xfrm>
          <a:prstGeom prst="rect">
            <a:avLst/>
          </a:prstGeom>
        </p:spPr>
        <p:txBody>
          <a:bodyPr vert="horz" lIns="91440" tIns="45720" rIns="91440" bIns="45720" rtlCol="0">
            <a:normAutofit/>
          </a:bodyPr>
          <a:lstStyle>
            <a:lvl1pPr marL="0" indent="0">
              <a:buNone/>
              <a:defRPr/>
            </a:lvl1pPr>
          </a:lstStyle>
          <a:p>
            <a:pPr lvl="0"/>
            <a:r>
              <a:rPr lang="en-GB" dirty="0" smtClean="0"/>
              <a:t>Click to edit Master text styles</a:t>
            </a:r>
          </a:p>
        </p:txBody>
      </p:sp>
      <p:sp>
        <p:nvSpPr>
          <p:cNvPr id="5" name="Title 1"/>
          <p:cNvSpPr>
            <a:spLocks noGrp="1"/>
          </p:cNvSpPr>
          <p:nvPr>
            <p:ph type="title"/>
          </p:nvPr>
        </p:nvSpPr>
        <p:spPr>
          <a:xfrm>
            <a:off x="457200" y="537028"/>
            <a:ext cx="8229600" cy="880609"/>
          </a:xfrm>
        </p:spPr>
        <p:txBody>
          <a:bodyPr>
            <a:normAutofit/>
          </a:bodyPr>
          <a:lstStyle>
            <a:lvl1pPr>
              <a:defRPr sz="3600">
                <a:latin typeface="Verdana"/>
                <a:cs typeface="Verdana"/>
              </a:defRPr>
            </a:lvl1pPr>
          </a:lstStyle>
          <a:p>
            <a:r>
              <a:rPr lang="en-GB" dirty="0" smtClean="0"/>
              <a:t>Click to edit Master title style</a:t>
            </a:r>
            <a:endParaRPr lang="en-US" dirty="0"/>
          </a:p>
        </p:txBody>
      </p:sp>
    </p:spTree>
    <p:extLst>
      <p:ext uri="{BB962C8B-B14F-4D97-AF65-F5344CB8AC3E}">
        <p14:creationId xmlns:p14="http://schemas.microsoft.com/office/powerpoint/2010/main" val="3951248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7" name="Picture 6" descr="V321a_PPTslide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79429" cy="6912000"/>
          </a:xfrm>
          <a:prstGeom prst="rect">
            <a:avLst/>
          </a:prstGeom>
        </p:spPr>
      </p:pic>
      <p:sp>
        <p:nvSpPr>
          <p:cNvPr id="2" name="Title 1"/>
          <p:cNvSpPr>
            <a:spLocks noGrp="1"/>
          </p:cNvSpPr>
          <p:nvPr>
            <p:ph type="title"/>
          </p:nvPr>
        </p:nvSpPr>
        <p:spPr/>
        <p:txBody>
          <a:bodyPr>
            <a:normAutofit/>
          </a:bodyPr>
          <a:lstStyle>
            <a:lvl1pPr>
              <a:defRPr sz="3600">
                <a:latin typeface="Verdana"/>
                <a:cs typeface="Verdana"/>
              </a:defRPr>
            </a:lvl1pPr>
          </a:lstStyle>
          <a:p>
            <a:r>
              <a:rPr lang="en-GB" dirty="0" smtClean="0"/>
              <a:t>Click to edit Master title style</a:t>
            </a:r>
            <a:endParaRPr lang="en-US" dirty="0"/>
          </a:p>
        </p:txBody>
      </p:sp>
      <p:sp>
        <p:nvSpPr>
          <p:cNvPr id="3" name="Content Placeholder 2"/>
          <p:cNvSpPr>
            <a:spLocks noGrp="1"/>
          </p:cNvSpPr>
          <p:nvPr>
            <p:ph idx="1"/>
          </p:nvPr>
        </p:nvSpPr>
        <p:spPr/>
        <p:txBody>
          <a:bodyPr/>
          <a:lstStyle>
            <a:lvl1pPr>
              <a:defRPr>
                <a:latin typeface="Verdana"/>
                <a:cs typeface="Verdana"/>
              </a:defRPr>
            </a:lvl1pPr>
            <a:lvl2pPr>
              <a:defRPr>
                <a:latin typeface="Verdana"/>
                <a:cs typeface="Verdana"/>
              </a:defRPr>
            </a:lvl2pPr>
            <a:lvl3pPr>
              <a:defRPr>
                <a:latin typeface="Verdana"/>
                <a:cs typeface="Verdana"/>
              </a:defRPr>
            </a:lvl3pPr>
            <a:lvl4pPr>
              <a:defRPr>
                <a:latin typeface="Verdana"/>
                <a:cs typeface="Verdana"/>
              </a:defRPr>
            </a:lvl4pPr>
            <a:lvl5pPr>
              <a:defRPr>
                <a:latin typeface="Verdana"/>
                <a:cs typeface="Verdana"/>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p14="http://schemas.microsoft.com/office/powerpoint/2010/main" val="10082948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pic>
        <p:nvPicPr>
          <p:cNvPr id="10" name="Picture 9" descr="V321a_PPTslide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79429" cy="6912000"/>
          </a:xfrm>
          <a:prstGeom prst="rect">
            <a:avLst/>
          </a:prstGeom>
        </p:spPr>
      </p:pic>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12" name="Title 1"/>
          <p:cNvSpPr>
            <a:spLocks noGrp="1"/>
          </p:cNvSpPr>
          <p:nvPr>
            <p:ph type="title"/>
          </p:nvPr>
        </p:nvSpPr>
        <p:spPr>
          <a:xfrm>
            <a:off x="457200" y="537028"/>
            <a:ext cx="8229600" cy="880609"/>
          </a:xfrm>
        </p:spPr>
        <p:txBody>
          <a:bodyPr>
            <a:normAutofit/>
          </a:bodyPr>
          <a:lstStyle>
            <a:lvl1pPr>
              <a:defRPr sz="3600">
                <a:latin typeface="Verdana"/>
                <a:cs typeface="Verdana"/>
              </a:defRPr>
            </a:lvl1pPr>
          </a:lstStyle>
          <a:p>
            <a:r>
              <a:rPr lang="en-GB" dirty="0" smtClean="0"/>
              <a:t>Click to edit Master title style</a:t>
            </a:r>
            <a:endParaRPr lang="en-US" dirty="0"/>
          </a:p>
        </p:txBody>
      </p:sp>
    </p:spTree>
    <p:extLst>
      <p:ext uri="{BB962C8B-B14F-4D97-AF65-F5344CB8AC3E}">
        <p14:creationId xmlns:p14="http://schemas.microsoft.com/office/powerpoint/2010/main" val="17184311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pic>
        <p:nvPicPr>
          <p:cNvPr id="8" name="Picture 7" descr="V321a_PPTslides2.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79429" cy="6912000"/>
          </a:xfrm>
          <a:prstGeom prst="rect">
            <a:avLst/>
          </a:prstGeom>
        </p:spPr>
      </p:pic>
      <p:sp>
        <p:nvSpPr>
          <p:cNvPr id="9" name="Title 1"/>
          <p:cNvSpPr>
            <a:spLocks noGrp="1"/>
          </p:cNvSpPr>
          <p:nvPr>
            <p:ph type="title"/>
          </p:nvPr>
        </p:nvSpPr>
        <p:spPr>
          <a:xfrm>
            <a:off x="457200" y="537028"/>
            <a:ext cx="8229600" cy="880609"/>
          </a:xfrm>
        </p:spPr>
        <p:txBody>
          <a:bodyPr>
            <a:normAutofit/>
          </a:bodyPr>
          <a:lstStyle>
            <a:lvl1pPr>
              <a:defRPr sz="3600">
                <a:latin typeface="Verdana"/>
                <a:cs typeface="Verdana"/>
              </a:defRPr>
            </a:lvl1pPr>
          </a:lstStyle>
          <a:p>
            <a:r>
              <a:rPr lang="en-GB" dirty="0" smtClean="0"/>
              <a:t>Click to edit Master title style</a:t>
            </a:r>
            <a:endParaRPr lang="en-US" dirty="0"/>
          </a:p>
        </p:txBody>
      </p:sp>
    </p:spTree>
    <p:extLst>
      <p:ext uri="{BB962C8B-B14F-4D97-AF65-F5344CB8AC3E}">
        <p14:creationId xmlns:p14="http://schemas.microsoft.com/office/powerpoint/2010/main" val="18139372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537028"/>
            <a:ext cx="8229600" cy="880609"/>
          </a:xfrm>
          <a:prstGeom prst="rect">
            <a:avLst/>
          </a:prstGeom>
        </p:spPr>
        <p:txBody>
          <a:bodyPr vert="horz" lIns="91440" tIns="45720" rIns="91440" bIns="45720" rtlCol="0" anchor="ctr">
            <a:normAutofit/>
          </a:bodyPr>
          <a:lstStyle/>
          <a:p>
            <a:r>
              <a:rPr lang="en-GB" dirty="0" smtClean="0"/>
              <a:t>Click to edit Master title style</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Tree>
    <p:extLst>
      <p:ext uri="{BB962C8B-B14F-4D97-AF65-F5344CB8AC3E}">
        <p14:creationId xmlns:p14="http://schemas.microsoft.com/office/powerpoint/2010/main" val="1947236705"/>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0" r:id="rId3"/>
    <p:sldLayoutId id="2147483652" r:id="rId4"/>
    <p:sldLayoutId id="2147483654" r:id="rId5"/>
  </p:sldLayoutIdLst>
  <p:txStyles>
    <p:titleStyle>
      <a:lvl1pPr algn="ctr" defTabSz="457200" rtl="0" eaLnBrk="1" latinLnBrk="0" hangingPunct="1">
        <a:spcBef>
          <a:spcPct val="0"/>
        </a:spcBef>
        <a:buNone/>
        <a:defRPr sz="4000" kern="1200">
          <a:solidFill>
            <a:schemeClr val="accent1"/>
          </a:solidFill>
          <a:latin typeface="Verdana"/>
          <a:ea typeface="+mj-ea"/>
          <a:cs typeface="Verdana"/>
        </a:defRPr>
      </a:lvl1pPr>
    </p:titleStyle>
    <p:bodyStyle>
      <a:lvl1pPr marL="342900" indent="-342900" algn="l" defTabSz="457200" rtl="0" eaLnBrk="1" latinLnBrk="0" hangingPunct="1">
        <a:spcBef>
          <a:spcPct val="20000"/>
        </a:spcBef>
        <a:buClr>
          <a:schemeClr val="accent2"/>
        </a:buClr>
        <a:buFont typeface="Arial"/>
        <a:buChar char="•"/>
        <a:defRPr sz="3200" kern="1200">
          <a:solidFill>
            <a:schemeClr val="tx1"/>
          </a:solidFill>
          <a:latin typeface="Verdana"/>
          <a:ea typeface="+mn-ea"/>
          <a:cs typeface="Verdana"/>
        </a:defRPr>
      </a:lvl1pPr>
      <a:lvl2pPr marL="742950" indent="-285750" algn="l" defTabSz="457200" rtl="0" eaLnBrk="1" latinLnBrk="0" hangingPunct="1">
        <a:spcBef>
          <a:spcPct val="20000"/>
        </a:spcBef>
        <a:buFont typeface="Arial"/>
        <a:buChar char="–"/>
        <a:defRPr sz="2800" kern="1200">
          <a:solidFill>
            <a:schemeClr val="tx1"/>
          </a:solidFill>
          <a:latin typeface="Verdana"/>
          <a:ea typeface="+mn-ea"/>
          <a:cs typeface="Verdana"/>
        </a:defRPr>
      </a:lvl2pPr>
      <a:lvl3pPr marL="1143000" indent="-228600" algn="l" defTabSz="457200" rtl="0" eaLnBrk="1" latinLnBrk="0" hangingPunct="1">
        <a:spcBef>
          <a:spcPct val="20000"/>
        </a:spcBef>
        <a:buFont typeface="Arial"/>
        <a:buChar char="•"/>
        <a:defRPr sz="2400" kern="1200">
          <a:solidFill>
            <a:schemeClr val="tx1"/>
          </a:solidFill>
          <a:latin typeface="Verdana"/>
          <a:ea typeface="+mn-ea"/>
          <a:cs typeface="Verdana"/>
        </a:defRPr>
      </a:lvl3pPr>
      <a:lvl4pPr marL="1600200" indent="-228600" algn="l" defTabSz="457200" rtl="0" eaLnBrk="1" latinLnBrk="0" hangingPunct="1">
        <a:spcBef>
          <a:spcPct val="20000"/>
        </a:spcBef>
        <a:buFont typeface="Arial"/>
        <a:buChar char="–"/>
        <a:defRPr sz="2000" kern="1200">
          <a:solidFill>
            <a:schemeClr val="tx1"/>
          </a:solidFill>
          <a:latin typeface="Verdana"/>
          <a:ea typeface="+mn-ea"/>
          <a:cs typeface="Verdana"/>
        </a:defRPr>
      </a:lvl4pPr>
      <a:lvl5pPr marL="2057400" indent="-228600" algn="l" defTabSz="457200" rtl="0" eaLnBrk="1" latinLnBrk="0" hangingPunct="1">
        <a:spcBef>
          <a:spcPct val="20000"/>
        </a:spcBef>
        <a:buFont typeface="Arial"/>
        <a:buChar char="»"/>
        <a:defRPr sz="2000" kern="1200">
          <a:solidFill>
            <a:schemeClr val="tx1"/>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3" Type="http://schemas.openxmlformats.org/officeDocument/2006/relationships/hyperlink" Target="mailto:TeachingLanguages@pearson.com" TargetMode="External"/><Relationship Id="rId2" Type="http://schemas.openxmlformats.org/officeDocument/2006/relationships/notesSlide" Target="../notesSlides/notesSlide101.xml"/><Relationship Id="rId1" Type="http://schemas.openxmlformats.org/officeDocument/2006/relationships/slideLayout" Target="../slideLayouts/slideLayout3.xml"/><Relationship Id="rId6" Type="http://schemas.openxmlformats.org/officeDocument/2006/relationships/image" Target="../media/image4.jpeg"/><Relationship Id="rId5" Type="http://schemas.openxmlformats.org/officeDocument/2006/relationships/hyperlink" Target="http://qualifications.pearson.com/en/forms/subject-advisor-updates-for-teachers-and-tutors.html" TargetMode="External"/><Relationship Id="rId4" Type="http://schemas.openxmlformats.org/officeDocument/2006/relationships/hyperlink" Target="https://twitter.com/PearsonMFLquals" TargetMode="Externa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3.xml"/></Relationships>
</file>

<file path=ppt/slides/_rels/slide103.xml.rels><?xml version="1.0" encoding="UTF-8" standalone="yes"?>
<Relationships xmlns="http://schemas.openxmlformats.org/package/2006/relationships"><Relationship Id="rId3" Type="http://schemas.openxmlformats.org/officeDocument/2006/relationships/hyperlink" Target="mailto:TeachingLanguages@pearson.com" TargetMode="External"/><Relationship Id="rId2" Type="http://schemas.openxmlformats.org/officeDocument/2006/relationships/notesSlide" Target="../notesSlides/notesSlide103.xml"/><Relationship Id="rId1" Type="http://schemas.openxmlformats.org/officeDocument/2006/relationships/slideLayout" Target="../slideLayouts/slideLayout3.xml"/><Relationship Id="rId4" Type="http://schemas.openxmlformats.org/officeDocument/2006/relationships/hyperlink" Target="http://qualifications.pearson.com/en/qualifications/edexcel-a-levels/german-2016.html" TargetMode="Externa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hyperlink" Target="http://qualifications.pearson.com/en/qualifications/edexcel-a-levels/german-2016.coursematerials.html#filterQuery=Pearson-UK:Category%2FTeaching-and-learning-materials" TargetMode="External"/><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3.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3" Type="http://schemas.openxmlformats.org/officeDocument/2006/relationships/hyperlink" Target="http://www.goodreads.com/author/show/585.John_Steinbeck" TargetMode="External"/><Relationship Id="rId2" Type="http://schemas.openxmlformats.org/officeDocument/2006/relationships/notesSlide" Target="../notesSlides/notesSlide76.xml"/><Relationship Id="rId1" Type="http://schemas.openxmlformats.org/officeDocument/2006/relationships/slideLayout" Target="../slideLayouts/slideLayout3.xml"/><Relationship Id="rId4" Type="http://schemas.openxmlformats.org/officeDocument/2006/relationships/hyperlink" Target="http://www.goodreads.com/work/quotes/40283" TargetMode="Externa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3.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3.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3.xml"/></Relationships>
</file>

<file path=ppt/slides/_rels/slide92.xml.rels><?xml version="1.0" encoding="UTF-8" standalone="yes"?>
<Relationships xmlns="http://schemas.openxmlformats.org/package/2006/relationships"><Relationship Id="rId3" Type="http://schemas.openxmlformats.org/officeDocument/2006/relationships/hyperlink" Target="http://qualifications.pearson.com/en/qualifications/edexcel-a-levels/german-2016.coursematerials.html#filterQuery=Pearson-UK:Category/Teaching-and-learning-materials" TargetMode="External"/><Relationship Id="rId2" Type="http://schemas.openxmlformats.org/officeDocument/2006/relationships/notesSlide" Target="../notesSlides/notesSlide92.xml"/><Relationship Id="rId1" Type="http://schemas.openxmlformats.org/officeDocument/2006/relationships/slideLayout" Target="../slideLayouts/slideLayout3.xml"/></Relationships>
</file>

<file path=ppt/slides/_rels/slide9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3.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4.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4.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9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95.xml"/><Relationship Id="rId1" Type="http://schemas.openxmlformats.org/officeDocument/2006/relationships/slideLayout" Target="../slideLayouts/slideLayout3.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96.xml"/><Relationship Id="rId1" Type="http://schemas.openxmlformats.org/officeDocument/2006/relationships/slideLayout" Target="../slideLayouts/slideLayout3.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3.xml"/></Relationships>
</file>

<file path=ppt/slides/_rels/slide98.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98.xml"/><Relationship Id="rId1" Type="http://schemas.openxmlformats.org/officeDocument/2006/relationships/slideLayout" Target="../slideLayouts/slideLayout3.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32378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200" b="1" dirty="0">
                <a:solidFill>
                  <a:schemeClr val="tx2"/>
                </a:solidFill>
                <a:latin typeface="Verdana" panose="020B0604030504040204" pitchFamily="34" charset="0"/>
                <a:cs typeface="Myriad Pro" charset="0"/>
              </a:rPr>
              <a:t>Our design principles</a:t>
            </a:r>
            <a:endParaRPr lang="en-US" sz="3200" dirty="0"/>
          </a:p>
        </p:txBody>
      </p:sp>
      <p:sp>
        <p:nvSpPr>
          <p:cNvPr id="3" name="Content Placeholder 2"/>
          <p:cNvSpPr>
            <a:spLocks noGrp="1"/>
          </p:cNvSpPr>
          <p:nvPr>
            <p:ph idx="1"/>
          </p:nvPr>
        </p:nvSpPr>
        <p:spPr/>
        <p:txBody>
          <a:bodyPr>
            <a:normAutofit/>
          </a:bodyPr>
          <a:lstStyle/>
          <a:p>
            <a:pPr>
              <a:spcBef>
                <a:spcPts val="1200"/>
              </a:spcBef>
              <a:buFont typeface="Arial" panose="020B0604020202020204" pitchFamily="34" charset="0"/>
              <a:buChar char="•"/>
            </a:pPr>
            <a:r>
              <a:rPr lang="en-GB" altLang="en-US" sz="2400" dirty="0">
                <a:latin typeface="Verdana" panose="020B0604030504040204" pitchFamily="34" charset="0"/>
                <a:cs typeface="Myriad Pro" charset="0"/>
              </a:rPr>
              <a:t>Provide choice where possible in the Writing paper</a:t>
            </a:r>
          </a:p>
          <a:p>
            <a:pPr>
              <a:spcBef>
                <a:spcPts val="1200"/>
              </a:spcBef>
              <a:buFont typeface="Arial" panose="020B0604020202020204" pitchFamily="34" charset="0"/>
              <a:buChar char="•"/>
            </a:pPr>
            <a:r>
              <a:rPr lang="en-GB" altLang="en-US" sz="2400" dirty="0">
                <a:latin typeface="Verdana" panose="020B0604030504040204" pitchFamily="34" charset="0"/>
                <a:cs typeface="Myriad Pro" charset="0"/>
              </a:rPr>
              <a:t>Ensure contexts within Reading and Listening papers are set within the TL country/countries </a:t>
            </a:r>
          </a:p>
          <a:p>
            <a:pPr>
              <a:spcBef>
                <a:spcPts val="1200"/>
              </a:spcBef>
              <a:buFont typeface="Arial" panose="020B0604020202020204" pitchFamily="34" charset="0"/>
              <a:buChar char="•"/>
            </a:pPr>
            <a:r>
              <a:rPr lang="en-GB" altLang="en-US" sz="2400" dirty="0">
                <a:latin typeface="Verdana" panose="020B0604030504040204" pitchFamily="34" charset="0"/>
                <a:cs typeface="Myriad Pro" charset="0"/>
              </a:rPr>
              <a:t>Provide scaffolding for essays at AS</a:t>
            </a:r>
          </a:p>
          <a:p>
            <a:pPr>
              <a:spcBef>
                <a:spcPts val="1200"/>
              </a:spcBef>
              <a:buFont typeface="Arial" panose="020B0604020202020204" pitchFamily="34" charset="0"/>
              <a:buChar char="•"/>
            </a:pPr>
            <a:r>
              <a:rPr lang="en-GB" altLang="en-US" sz="2400" dirty="0">
                <a:latin typeface="Verdana" panose="020B0604030504040204" pitchFamily="34" charset="0"/>
                <a:cs typeface="Myriad Pro" charset="0"/>
              </a:rPr>
              <a:t>Mark schemes that encourage spontaneity</a:t>
            </a:r>
          </a:p>
          <a:p>
            <a:endParaRPr lang="en-US" sz="2400" dirty="0"/>
          </a:p>
        </p:txBody>
      </p:sp>
    </p:spTree>
    <p:extLst>
      <p:ext uri="{BB962C8B-B14F-4D97-AF65-F5344CB8AC3E}">
        <p14:creationId xmlns:p14="http://schemas.microsoft.com/office/powerpoint/2010/main" val="213431644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200" b="1" dirty="0">
                <a:solidFill>
                  <a:srgbClr val="1F497D"/>
                </a:solidFill>
                <a:latin typeface="Verdana" panose="020B0604030504040204" pitchFamily="34" charset="0"/>
                <a:cs typeface="Myriad Pro" charset="0"/>
              </a:rPr>
              <a:t>Other published resources </a:t>
            </a:r>
            <a:endParaRPr lang="en-US" sz="3200" dirty="0"/>
          </a:p>
        </p:txBody>
      </p:sp>
      <p:sp>
        <p:nvSpPr>
          <p:cNvPr id="3" name="Content Placeholder 2"/>
          <p:cNvSpPr>
            <a:spLocks noGrp="1"/>
          </p:cNvSpPr>
          <p:nvPr>
            <p:ph idx="1"/>
          </p:nvPr>
        </p:nvSpPr>
        <p:spPr>
          <a:xfrm>
            <a:off x="457200" y="2070100"/>
            <a:ext cx="8229600" cy="4056063"/>
          </a:xfrm>
        </p:spPr>
        <p:txBody>
          <a:bodyPr>
            <a:normAutofit fontScale="70000" lnSpcReduction="20000"/>
          </a:bodyPr>
          <a:lstStyle/>
          <a:p>
            <a:pPr marL="0" indent="0">
              <a:lnSpc>
                <a:spcPct val="120000"/>
              </a:lnSpc>
              <a:buNone/>
            </a:pPr>
            <a:r>
              <a:rPr lang="en-US" sz="2400" b="1" dirty="0" err="1"/>
              <a:t>Hodder</a:t>
            </a:r>
            <a:r>
              <a:rPr lang="en-US" sz="2400" b="1" dirty="0"/>
              <a:t> - A level MFL  </a:t>
            </a:r>
          </a:p>
          <a:p>
            <a:pPr marL="0" indent="0">
              <a:lnSpc>
                <a:spcPct val="120000"/>
              </a:lnSpc>
              <a:buNone/>
            </a:pPr>
            <a:r>
              <a:rPr lang="en-US" sz="2400" dirty="0"/>
              <a:t>We are working towards gaining endorsement of new textbooks that match the French, German and Spanish </a:t>
            </a:r>
            <a:r>
              <a:rPr lang="en-US" sz="2400" dirty="0" err="1"/>
              <a:t>Edexcel</a:t>
            </a:r>
            <a:r>
              <a:rPr lang="en-US" sz="2400" dirty="0"/>
              <a:t> A level specifications from 2016.</a:t>
            </a:r>
          </a:p>
          <a:p>
            <a:pPr>
              <a:lnSpc>
                <a:spcPct val="120000"/>
              </a:lnSpc>
            </a:pPr>
            <a:endParaRPr lang="en-US" sz="2400" dirty="0"/>
          </a:p>
          <a:p>
            <a:pPr marL="0" indent="0">
              <a:lnSpc>
                <a:spcPct val="120000"/>
              </a:lnSpc>
              <a:buNone/>
            </a:pPr>
            <a:r>
              <a:rPr lang="en-US" altLang="en-US" sz="2400" b="1" dirty="0" err="1">
                <a:latin typeface="Verdana" panose="020B0604030504040204" pitchFamily="34" charset="0"/>
                <a:ea typeface="ＭＳ Ｐゴシック" panose="020B0600070205080204" pitchFamily="34" charset="-128"/>
              </a:rPr>
              <a:t>ZigZag</a:t>
            </a:r>
            <a:r>
              <a:rPr lang="en-US" altLang="en-US" sz="2400" b="1" dirty="0">
                <a:latin typeface="Verdana" panose="020B0604030504040204" pitchFamily="34" charset="0"/>
                <a:ea typeface="ＭＳ Ｐゴシック" panose="020B0600070205080204" pitchFamily="34" charset="-128"/>
              </a:rPr>
              <a:t> -  A level MFL</a:t>
            </a:r>
          </a:p>
          <a:p>
            <a:pPr marL="0" indent="0">
              <a:lnSpc>
                <a:spcPct val="120000"/>
              </a:lnSpc>
              <a:buNone/>
            </a:pPr>
            <a:r>
              <a:rPr lang="en-US" altLang="en-US" sz="2400" dirty="0" err="1">
                <a:latin typeface="Verdana" panose="020B0604030504040204" pitchFamily="34" charset="0"/>
                <a:ea typeface="ＭＳ Ｐゴシック" panose="020B0600070205080204" pitchFamily="34" charset="-128"/>
              </a:rPr>
              <a:t>Photocopiable</a:t>
            </a:r>
            <a:r>
              <a:rPr lang="en-US" altLang="en-US" sz="2400" dirty="0">
                <a:latin typeface="Verdana" panose="020B0604030504040204" pitchFamily="34" charset="0"/>
                <a:ea typeface="ＭＳ Ｐゴシック" panose="020B0600070205080204" pitchFamily="34" charset="-128"/>
              </a:rPr>
              <a:t> resources for French, German &amp; Spanish </a:t>
            </a:r>
            <a:r>
              <a:rPr lang="en-US" altLang="en-US" sz="2400" dirty="0" smtClean="0">
                <a:latin typeface="Verdana" panose="020B0604030504040204" pitchFamily="34" charset="0"/>
                <a:ea typeface="ＭＳ Ｐゴシック" panose="020B0600070205080204" pitchFamily="34" charset="-128"/>
              </a:rPr>
              <a:t>–learning</a:t>
            </a:r>
            <a:r>
              <a:rPr lang="en-US" altLang="en-US" sz="2400" dirty="0">
                <a:latin typeface="Verdana" panose="020B0604030504040204" pitchFamily="34" charset="0"/>
                <a:ea typeface="ＭＳ Ｐゴシック" panose="020B0600070205080204" pitchFamily="34" charset="-128"/>
              </a:rPr>
              <a:t>, revision &amp; exam practice!</a:t>
            </a:r>
          </a:p>
          <a:p>
            <a:pPr marL="0" indent="0">
              <a:buNone/>
            </a:pPr>
            <a:endParaRPr lang="en-US" sz="2400" dirty="0"/>
          </a:p>
          <a:p>
            <a:pPr marL="0" indent="0">
              <a:buNone/>
            </a:pPr>
            <a:endParaRPr lang="en-US" sz="2400" dirty="0" smtClean="0"/>
          </a:p>
          <a:p>
            <a:pPr marL="0" indent="0">
              <a:buNone/>
            </a:pPr>
            <a:endParaRPr lang="en-US" sz="2400" dirty="0" smtClean="0"/>
          </a:p>
          <a:p>
            <a:pPr marL="0" indent="0">
              <a:buNone/>
            </a:pPr>
            <a:endParaRPr lang="en-US" sz="2400" dirty="0" smtClean="0"/>
          </a:p>
          <a:p>
            <a:pPr marL="0" indent="0">
              <a:buNone/>
            </a:pPr>
            <a:endParaRPr lang="en-US" sz="2400" dirty="0"/>
          </a:p>
          <a:p>
            <a:pPr>
              <a:buFontTx/>
              <a:buNone/>
            </a:pPr>
            <a:r>
              <a:rPr lang="en-US" altLang="en-US" sz="1300" dirty="0">
                <a:solidFill>
                  <a:srgbClr val="FF0000"/>
                </a:solidFill>
                <a:latin typeface="Verdana" panose="020B0604030504040204" pitchFamily="34" charset="0"/>
                <a:cs typeface="Myriad Pro" charset="0"/>
              </a:rPr>
              <a:t>*These resources have not yet been endorsed. This information is correct as of </a:t>
            </a:r>
            <a:r>
              <a:rPr lang="en-US" altLang="en-US" sz="1300" dirty="0" smtClean="0">
                <a:solidFill>
                  <a:srgbClr val="FF0000"/>
                </a:solidFill>
                <a:latin typeface="Verdana" panose="020B0604030504040204" pitchFamily="34" charset="0"/>
                <a:cs typeface="Myriad Pro" charset="0"/>
              </a:rPr>
              <a:t>May 2016, </a:t>
            </a:r>
            <a:r>
              <a:rPr lang="en-US" altLang="en-US" sz="1300" dirty="0">
                <a:solidFill>
                  <a:srgbClr val="FF0000"/>
                </a:solidFill>
                <a:latin typeface="Verdana" panose="020B0604030504040204" pitchFamily="34" charset="0"/>
                <a:cs typeface="Myriad Pro" charset="0"/>
              </a:rPr>
              <a:t>but may be subject to change.</a:t>
            </a:r>
          </a:p>
          <a:p>
            <a:pPr marL="0" indent="0">
              <a:buNone/>
            </a:pPr>
            <a:r>
              <a:rPr lang="en-GB" altLang="en-US" sz="1300" dirty="0">
                <a:solidFill>
                  <a:srgbClr val="FF0000"/>
                </a:solidFill>
                <a:latin typeface="Verdana" panose="020B0604030504040204" pitchFamily="34" charset="0"/>
                <a:cs typeface="Myriad Pro" pitchFamily="-84" charset="0"/>
              </a:rPr>
              <a:t>*You do not have to purchase any resources to deliver our qualifications.</a:t>
            </a:r>
          </a:p>
          <a:p>
            <a:pPr marL="0" indent="0">
              <a:buNone/>
            </a:pPr>
            <a:endParaRPr lang="en-GB" sz="2400" dirty="0"/>
          </a:p>
        </p:txBody>
      </p:sp>
    </p:spTree>
    <p:extLst>
      <p:ext uri="{BB962C8B-B14F-4D97-AF65-F5344CB8AC3E}">
        <p14:creationId xmlns:p14="http://schemas.microsoft.com/office/powerpoint/2010/main" val="222001539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200" b="1" dirty="0">
                <a:solidFill>
                  <a:srgbClr val="1F497D"/>
                </a:solidFill>
                <a:latin typeface="Verdana" panose="020B0604030504040204" pitchFamily="34" charset="0"/>
                <a:cs typeface="Myriad Pro" charset="0"/>
              </a:rPr>
              <a:t>Contact details</a:t>
            </a:r>
            <a:endParaRPr lang="en-US" sz="3200" dirty="0"/>
          </a:p>
        </p:txBody>
      </p:sp>
      <p:sp>
        <p:nvSpPr>
          <p:cNvPr id="3" name="Content Placeholder 2"/>
          <p:cNvSpPr>
            <a:spLocks noGrp="1"/>
          </p:cNvSpPr>
          <p:nvPr>
            <p:ph idx="1"/>
          </p:nvPr>
        </p:nvSpPr>
        <p:spPr>
          <a:xfrm>
            <a:off x="457200" y="2006600"/>
            <a:ext cx="8229600" cy="4119563"/>
          </a:xfrm>
        </p:spPr>
        <p:txBody>
          <a:bodyPr>
            <a:normAutofit/>
          </a:bodyPr>
          <a:lstStyle/>
          <a:p>
            <a:pPr marL="0" indent="0">
              <a:buNone/>
            </a:pPr>
            <a:r>
              <a:rPr lang="en-GB" altLang="en-US" sz="2400" dirty="0">
                <a:latin typeface="Verdana" panose="020B0604030504040204" pitchFamily="34" charset="0"/>
                <a:cs typeface="Myriad Pro" charset="0"/>
              </a:rPr>
              <a:t>Alistair </a:t>
            </a:r>
            <a:r>
              <a:rPr lang="en-GB" altLang="en-US" sz="2400" dirty="0" err="1">
                <a:latin typeface="Verdana" panose="020B0604030504040204" pitchFamily="34" charset="0"/>
                <a:cs typeface="Myriad Pro" charset="0"/>
              </a:rPr>
              <a:t>Drewery</a:t>
            </a:r>
            <a:r>
              <a:rPr lang="en-GB" altLang="en-US" sz="2400" dirty="0">
                <a:latin typeface="Verdana" panose="020B0604030504040204" pitchFamily="34" charset="0"/>
                <a:cs typeface="Myriad Pro" charset="0"/>
              </a:rPr>
              <a:t>, Subject Advisor </a:t>
            </a:r>
          </a:p>
          <a:p>
            <a:pPr marL="0" indent="0">
              <a:buNone/>
            </a:pPr>
            <a:r>
              <a:rPr lang="en-GB" altLang="en-US" sz="2400" dirty="0">
                <a:latin typeface="Verdana" panose="020B0604030504040204" pitchFamily="34" charset="0"/>
                <a:cs typeface="Myriad Pro" charset="0"/>
              </a:rPr>
              <a:t>Phone:</a:t>
            </a:r>
          </a:p>
          <a:p>
            <a:pPr marL="0" indent="0">
              <a:buNone/>
            </a:pPr>
            <a:r>
              <a:rPr lang="nl-NL" altLang="en-US" sz="2400" dirty="0">
                <a:latin typeface="Verdana" panose="020B0604030504040204" pitchFamily="34" charset="0"/>
                <a:cs typeface="Myriad Pro" charset="0"/>
              </a:rPr>
              <a:t>UK: 	0844 576 0035</a:t>
            </a:r>
          </a:p>
          <a:p>
            <a:pPr marL="0" indent="0">
              <a:buNone/>
            </a:pPr>
            <a:r>
              <a:rPr lang="nl-NL" altLang="en-US" sz="2400" dirty="0" err="1">
                <a:latin typeface="Verdana" panose="020B0604030504040204" pitchFamily="34" charset="0"/>
                <a:cs typeface="Myriad Pro" charset="0"/>
              </a:rPr>
              <a:t>Intl</a:t>
            </a:r>
            <a:r>
              <a:rPr lang="nl-NL" altLang="en-US" sz="2400" dirty="0">
                <a:latin typeface="Verdana" panose="020B0604030504040204" pitchFamily="34" charset="0"/>
                <a:cs typeface="Myriad Pro" charset="0"/>
              </a:rPr>
              <a:t>: 	+44 (0) 207 010 2187 </a:t>
            </a:r>
          </a:p>
          <a:p>
            <a:pPr marL="0" indent="0">
              <a:buNone/>
            </a:pPr>
            <a:r>
              <a:rPr lang="nl-NL" altLang="en-US" sz="2400" dirty="0">
                <a:latin typeface="Verdana" panose="020B0604030504040204" pitchFamily="34" charset="0"/>
                <a:cs typeface="Myriad Pro" charset="0"/>
              </a:rPr>
              <a:t>Email: 	</a:t>
            </a:r>
            <a:r>
              <a:rPr lang="en-GB" altLang="en-US" sz="2400" dirty="0">
                <a:latin typeface="Verdana" panose="020B0604030504040204" pitchFamily="34" charset="0"/>
                <a:cs typeface="Myriad Pro" charset="0"/>
                <a:hlinkClick r:id="rId3"/>
              </a:rPr>
              <a:t>TeachingLanguages@pearson.com</a:t>
            </a:r>
            <a:r>
              <a:rPr lang="en-GB" altLang="en-US" sz="2400" dirty="0">
                <a:latin typeface="Verdana" panose="020B0604030504040204" pitchFamily="34" charset="0"/>
                <a:cs typeface="Myriad Pro" charset="0"/>
              </a:rPr>
              <a:t> </a:t>
            </a:r>
          </a:p>
          <a:p>
            <a:pPr marL="0" indent="0">
              <a:buNone/>
            </a:pPr>
            <a:r>
              <a:rPr lang="en-GB" altLang="en-US" sz="2400" dirty="0">
                <a:latin typeface="Verdana" panose="020B0604030504040204" pitchFamily="34" charset="0"/>
                <a:cs typeface="Myriad Pro" charset="0"/>
              </a:rPr>
              <a:t>Twitter: </a:t>
            </a:r>
            <a:r>
              <a:rPr lang="en-GB" altLang="en-US" sz="2400" dirty="0">
                <a:latin typeface="Verdana" panose="020B0604030504040204" pitchFamily="34" charset="0"/>
                <a:cs typeface="Myriad Pro" charset="0"/>
                <a:hlinkClick r:id="rId4"/>
              </a:rPr>
              <a:t>@PearsonMFLquals</a:t>
            </a:r>
            <a:endParaRPr lang="en-GB" altLang="en-US" sz="2400" dirty="0">
              <a:latin typeface="Verdana" panose="020B0604030504040204" pitchFamily="34" charset="0"/>
              <a:cs typeface="Myriad Pro" charset="0"/>
            </a:endParaRPr>
          </a:p>
          <a:p>
            <a:pPr marL="0" indent="0">
              <a:buNone/>
            </a:pPr>
            <a:r>
              <a:rPr lang="en-US" altLang="en-US" sz="2400" dirty="0">
                <a:latin typeface="Verdana" panose="020B0604030504040204" pitchFamily="34" charset="0"/>
                <a:cs typeface="Myriad Pro" charset="0"/>
                <a:hlinkClick r:id="rId5"/>
              </a:rPr>
              <a:t>Sign up today to receive Subject Advisor emails</a:t>
            </a:r>
            <a:endParaRPr lang="en-GB" altLang="en-US" sz="2400" dirty="0">
              <a:latin typeface="Verdana" panose="020B0604030504040204" pitchFamily="34" charset="0"/>
              <a:cs typeface="Myriad Pro" charset="0"/>
            </a:endParaRPr>
          </a:p>
          <a:p>
            <a:pPr marL="0" indent="0">
              <a:buNone/>
            </a:pPr>
            <a:endParaRPr lang="en-US" sz="2400" dirty="0"/>
          </a:p>
        </p:txBody>
      </p:sp>
      <p:pic>
        <p:nvPicPr>
          <p:cNvPr id="4" name="Picture 2" descr="Alistair Drewery, Languages subject adviso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97947" y="1162472"/>
            <a:ext cx="1543757" cy="177532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530769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kern="0" dirty="0">
                <a:solidFill>
                  <a:schemeClr val="tx2"/>
                </a:solidFill>
                <a:latin typeface="Verdana" pitchFamily="34" charset="0"/>
                <a:ea typeface="MS PGothic" pitchFamily="34" charset="-128"/>
              </a:rPr>
              <a:t>Pearson is recruiting</a:t>
            </a:r>
            <a:endParaRPr lang="en-US" sz="3200" dirty="0"/>
          </a:p>
        </p:txBody>
      </p:sp>
      <p:sp>
        <p:nvSpPr>
          <p:cNvPr id="3" name="Content Placeholder 2"/>
          <p:cNvSpPr>
            <a:spLocks noGrp="1"/>
          </p:cNvSpPr>
          <p:nvPr>
            <p:ph idx="1"/>
          </p:nvPr>
        </p:nvSpPr>
        <p:spPr>
          <a:xfrm>
            <a:off x="457200" y="1930400"/>
            <a:ext cx="8229600" cy="4195763"/>
          </a:xfrm>
        </p:spPr>
        <p:txBody>
          <a:bodyPr/>
          <a:lstStyle/>
          <a:p>
            <a:pPr marL="342900" lvl="1" indent="-342900" defTabSz="914400" eaLnBrk="0" fontAlgn="base" hangingPunct="0">
              <a:spcBef>
                <a:spcPts val="600"/>
              </a:spcBef>
              <a:spcAft>
                <a:spcPts val="600"/>
              </a:spcAft>
              <a:buFontTx/>
              <a:buChar char="•"/>
              <a:defRPr/>
            </a:pPr>
            <a:r>
              <a:rPr lang="en-US" sz="2400" kern="0" dirty="0">
                <a:ea typeface="ＭＳ Ｐゴシック" panose="020B0600070205080204" pitchFamily="34" charset="-128"/>
              </a:rPr>
              <a:t>Pearson is recruiting for GCSE and GCE </a:t>
            </a:r>
            <a:r>
              <a:rPr lang="en-GB" sz="2400" kern="0" dirty="0">
                <a:ea typeface="ＭＳ Ｐゴシック" panose="020B0600070205080204" pitchFamily="34" charset="-128"/>
              </a:rPr>
              <a:t>MFL</a:t>
            </a:r>
          </a:p>
          <a:p>
            <a:pPr marL="342900" lvl="1" indent="-342900" defTabSz="914400" eaLnBrk="0" fontAlgn="base" hangingPunct="0">
              <a:spcBef>
                <a:spcPts val="600"/>
              </a:spcBef>
              <a:spcAft>
                <a:spcPts val="600"/>
              </a:spcAft>
              <a:buFontTx/>
              <a:buChar char="•"/>
              <a:defRPr/>
            </a:pPr>
            <a:r>
              <a:rPr lang="en-GB" sz="2400" kern="0" dirty="0">
                <a:ea typeface="ＭＳ Ｐゴシック" panose="020B0600070205080204" pitchFamily="34" charset="-128"/>
              </a:rPr>
              <a:t>We have exciting opportunities to become an examiner for Languages: </a:t>
            </a:r>
          </a:p>
          <a:p>
            <a:pPr marL="742950" lvl="2" indent="-342900" defTabSz="914400" eaLnBrk="0" fontAlgn="base" hangingPunct="0">
              <a:spcBef>
                <a:spcPts val="600"/>
              </a:spcBef>
              <a:spcAft>
                <a:spcPts val="600"/>
              </a:spcAft>
              <a:buFont typeface="Courier New" panose="02070309020205020404" pitchFamily="49" charset="0"/>
              <a:buChar char="o"/>
              <a:defRPr/>
            </a:pPr>
            <a:r>
              <a:rPr lang="en-GB" kern="0" dirty="0">
                <a:ea typeface="ＭＳ Ｐゴシック" panose="020B0600070205080204" pitchFamily="34" charset="-128"/>
              </a:rPr>
              <a:t>get closer to the qualification you are teaching </a:t>
            </a:r>
          </a:p>
          <a:p>
            <a:pPr marL="742950" lvl="2" indent="-342900" defTabSz="914400" eaLnBrk="0" fontAlgn="base" hangingPunct="0">
              <a:spcBef>
                <a:spcPts val="600"/>
              </a:spcBef>
              <a:spcAft>
                <a:spcPts val="600"/>
              </a:spcAft>
              <a:buFont typeface="Courier New" panose="02070309020205020404" pitchFamily="49" charset="0"/>
              <a:buChar char="o"/>
              <a:defRPr/>
            </a:pPr>
            <a:r>
              <a:rPr lang="en-GB" kern="0" dirty="0">
                <a:ea typeface="ＭＳ Ｐゴシック" panose="020B0600070205080204" pitchFamily="34" charset="-128"/>
              </a:rPr>
              <a:t>gain insight on National Standards </a:t>
            </a:r>
          </a:p>
          <a:p>
            <a:pPr marL="742950" lvl="2" indent="-342900" defTabSz="914400" eaLnBrk="0" fontAlgn="base" hangingPunct="0">
              <a:spcBef>
                <a:spcPts val="600"/>
              </a:spcBef>
              <a:spcAft>
                <a:spcPts val="600"/>
              </a:spcAft>
              <a:buFont typeface="Courier New" panose="02070309020205020404" pitchFamily="49" charset="0"/>
              <a:buChar char="o"/>
              <a:defRPr/>
            </a:pPr>
            <a:r>
              <a:rPr lang="en-GB" kern="0" dirty="0">
                <a:ea typeface="ＭＳ Ｐゴシック" panose="020B0600070205080204" pitchFamily="34" charset="-128"/>
              </a:rPr>
              <a:t>grow your career</a:t>
            </a:r>
          </a:p>
          <a:p>
            <a:pPr marL="742950" lvl="2" indent="-342900" defTabSz="914400" eaLnBrk="0" fontAlgn="base" hangingPunct="0">
              <a:spcBef>
                <a:spcPts val="600"/>
              </a:spcBef>
              <a:spcAft>
                <a:spcPts val="600"/>
              </a:spcAft>
              <a:buFont typeface="Courier New" panose="02070309020205020404" pitchFamily="49" charset="0"/>
              <a:buChar char="o"/>
              <a:defRPr/>
            </a:pPr>
            <a:r>
              <a:rPr lang="en-GB" kern="0" dirty="0">
                <a:ea typeface="ＭＳ Ｐゴシック" panose="020B0600070205080204" pitchFamily="34" charset="-128"/>
              </a:rPr>
              <a:t>apply via the Pearson website</a:t>
            </a:r>
          </a:p>
          <a:p>
            <a:endParaRPr lang="en-US" dirty="0"/>
          </a:p>
        </p:txBody>
      </p:sp>
    </p:spTree>
    <p:extLst>
      <p:ext uri="{BB962C8B-B14F-4D97-AF65-F5344CB8AC3E}">
        <p14:creationId xmlns:p14="http://schemas.microsoft.com/office/powerpoint/2010/main" val="3162287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kern="0" dirty="0">
                <a:solidFill>
                  <a:schemeClr val="tx2"/>
                </a:solidFill>
                <a:latin typeface="Verdana" pitchFamily="34" charset="0"/>
                <a:ea typeface="MS PGothic" pitchFamily="34" charset="-128"/>
              </a:rPr>
              <a:t>Next steps</a:t>
            </a:r>
            <a:endParaRPr lang="en-US" sz="3200" dirty="0"/>
          </a:p>
        </p:txBody>
      </p:sp>
      <p:sp>
        <p:nvSpPr>
          <p:cNvPr id="3" name="Content Placeholder 2"/>
          <p:cNvSpPr>
            <a:spLocks noGrp="1"/>
          </p:cNvSpPr>
          <p:nvPr>
            <p:ph idx="1"/>
          </p:nvPr>
        </p:nvSpPr>
        <p:spPr/>
        <p:txBody>
          <a:bodyPr>
            <a:normAutofit/>
          </a:bodyPr>
          <a:lstStyle/>
          <a:p>
            <a:pPr marL="342900" lvl="1" indent="-342900" defTabSz="914400" eaLnBrk="0" fontAlgn="base" hangingPunct="0">
              <a:spcBef>
                <a:spcPts val="1200"/>
              </a:spcBef>
              <a:buFontTx/>
              <a:buChar char="•"/>
              <a:defRPr/>
            </a:pPr>
            <a:r>
              <a:rPr lang="en-GB" sz="2400" kern="0" dirty="0">
                <a:ea typeface="ＭＳ Ｐゴシック" panose="020B0600070205080204" pitchFamily="34" charset="-128"/>
              </a:rPr>
              <a:t>Please complete your evaluation form for today</a:t>
            </a:r>
            <a:r>
              <a:rPr lang="en-GB" altLang="en-US" sz="2400" kern="0" dirty="0">
                <a:ea typeface="ＭＳ Ｐゴシック" panose="020B0600070205080204" pitchFamily="34" charset="-128"/>
              </a:rPr>
              <a:t>’</a:t>
            </a:r>
            <a:r>
              <a:rPr lang="en-GB" sz="2400" kern="0" dirty="0">
                <a:ea typeface="ＭＳ Ｐゴシック" panose="020B0600070205080204" pitchFamily="34" charset="-128"/>
              </a:rPr>
              <a:t>s event – in your pack</a:t>
            </a:r>
          </a:p>
          <a:p>
            <a:pPr marL="342900" lvl="1" indent="-342900" defTabSz="914400" eaLnBrk="0" fontAlgn="base" hangingPunct="0">
              <a:spcBef>
                <a:spcPts val="2400"/>
              </a:spcBef>
              <a:buFontTx/>
              <a:buChar char="•"/>
              <a:defRPr/>
            </a:pPr>
            <a:r>
              <a:rPr lang="en-GB" sz="2400" kern="0" dirty="0">
                <a:ea typeface="ＭＳ Ｐゴシック" panose="020B0600070205080204" pitchFamily="34" charset="-128"/>
              </a:rPr>
              <a:t>Sign up to our updates: </a:t>
            </a:r>
            <a:br>
              <a:rPr lang="en-GB" sz="2400" kern="0" dirty="0">
                <a:ea typeface="ＭＳ Ｐゴシック" panose="020B0600070205080204" pitchFamily="34" charset="-128"/>
              </a:rPr>
            </a:br>
            <a:r>
              <a:rPr lang="en-GB" sz="2400" kern="0" dirty="0">
                <a:ea typeface="ＭＳ Ｐゴシック" panose="020B0600070205080204" pitchFamily="34" charset="-128"/>
              </a:rPr>
              <a:t>email - </a:t>
            </a:r>
            <a:r>
              <a:rPr lang="en-GB" altLang="en-US" sz="2400" dirty="0">
                <a:latin typeface="Verdana" panose="020B0604030504040204" pitchFamily="34" charset="0"/>
                <a:cs typeface="Myriad Pro" charset="0"/>
                <a:hlinkClick r:id="rId3"/>
              </a:rPr>
              <a:t>TeachingLanguages@pearson.com </a:t>
            </a:r>
            <a:endParaRPr lang="en-GB" altLang="en-US" sz="2400" dirty="0">
              <a:latin typeface="Verdana" panose="020B0604030504040204" pitchFamily="34" charset="0"/>
              <a:cs typeface="Myriad Pro" charset="0"/>
            </a:endParaRPr>
          </a:p>
          <a:p>
            <a:pPr marL="342900" lvl="1" indent="-342900" defTabSz="914400" eaLnBrk="0" fontAlgn="base" hangingPunct="0">
              <a:spcBef>
                <a:spcPts val="2400"/>
              </a:spcBef>
              <a:buFontTx/>
              <a:buChar char="•"/>
              <a:defRPr/>
            </a:pPr>
            <a:r>
              <a:rPr lang="en-US" sz="2400" kern="0" dirty="0">
                <a:ea typeface="ＭＳ Ｐゴシック" panose="020B0600070205080204" pitchFamily="34" charset="-128"/>
              </a:rPr>
              <a:t>Visit the website to download further copies of the </a:t>
            </a:r>
            <a:r>
              <a:rPr lang="en-US" sz="2400" kern="0" dirty="0" smtClean="0">
                <a:ea typeface="ＭＳ Ｐゴシック" panose="020B0600070205080204" pitchFamily="34" charset="-128"/>
              </a:rPr>
              <a:t>specification </a:t>
            </a:r>
            <a:r>
              <a:rPr lang="en-US" sz="2400" kern="0" dirty="0">
                <a:ea typeface="ＭＳ Ｐゴシック" panose="020B0600070205080204" pitchFamily="34" charset="-128"/>
              </a:rPr>
              <a:t>and support materials:</a:t>
            </a:r>
          </a:p>
          <a:p>
            <a:pPr marL="442913" lvl="1" defTabSz="914400" eaLnBrk="0" fontAlgn="base" hangingPunct="0">
              <a:spcBef>
                <a:spcPts val="0"/>
              </a:spcBef>
              <a:spcAft>
                <a:spcPts val="600"/>
              </a:spcAft>
              <a:defRPr/>
            </a:pPr>
            <a:r>
              <a:rPr lang="en-US" sz="2400" kern="0" dirty="0">
                <a:ea typeface="ＭＳ Ｐゴシック" panose="020B0600070205080204" pitchFamily="34" charset="-128"/>
                <a:hlinkClick r:id="rId4"/>
              </a:rPr>
              <a:t>http://</a:t>
            </a:r>
            <a:r>
              <a:rPr lang="en-US" sz="2400" kern="0" dirty="0" smtClean="0">
                <a:ea typeface="ＭＳ Ｐゴシック" panose="020B0600070205080204" pitchFamily="34" charset="-128"/>
                <a:hlinkClick r:id="rId4"/>
              </a:rPr>
              <a:t>qualifications.pearson.com/en/qualifications/edexcel-a-levels/german-2016.html</a:t>
            </a:r>
            <a:endParaRPr lang="en-US" sz="2400" kern="0" dirty="0" smtClean="0">
              <a:ea typeface="ＭＳ Ｐゴシック" panose="020B0600070205080204" pitchFamily="34" charset="-128"/>
            </a:endParaRPr>
          </a:p>
          <a:p>
            <a:pPr marL="442913" lvl="1" defTabSz="914400" eaLnBrk="0" fontAlgn="base" hangingPunct="0">
              <a:spcBef>
                <a:spcPts val="0"/>
              </a:spcBef>
              <a:spcAft>
                <a:spcPts val="600"/>
              </a:spcAft>
              <a:defRPr/>
            </a:pPr>
            <a:endParaRPr lang="en-US" sz="2400" dirty="0"/>
          </a:p>
        </p:txBody>
      </p:sp>
    </p:spTree>
    <p:extLst>
      <p:ext uri="{BB962C8B-B14F-4D97-AF65-F5344CB8AC3E}">
        <p14:creationId xmlns:p14="http://schemas.microsoft.com/office/powerpoint/2010/main" val="206327816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438400"/>
            <a:ext cx="8229600" cy="3687763"/>
          </a:xfrm>
        </p:spPr>
        <p:txBody>
          <a:bodyPr>
            <a:normAutofit/>
          </a:bodyPr>
          <a:lstStyle/>
          <a:p>
            <a:pPr marL="0" indent="0">
              <a:buNone/>
            </a:pPr>
            <a:r>
              <a:rPr lang="en-GB" sz="1400" dirty="0">
                <a:latin typeface="Verdana" panose="020B0604030504040204" pitchFamily="34" charset="0"/>
                <a:ea typeface="Verdana" panose="020B0604030504040204" pitchFamily="34" charset="0"/>
                <a:cs typeface="Verdana" panose="020B0604030504040204" pitchFamily="34" charset="0"/>
              </a:rPr>
              <a:t>References to third party material made in this publication are made in good faith. Pearson does not endorse, approve or accept responsibility for the content of materials, which may be subject to change, or any opinions expressed therein. (Material may include textbooks, journals, magazines and other publications and websites). </a:t>
            </a:r>
          </a:p>
          <a:p>
            <a:pPr marL="0" indent="0">
              <a:buNone/>
            </a:pPr>
            <a:endParaRPr lang="en-GB" sz="1400" dirty="0" smtClean="0"/>
          </a:p>
          <a:p>
            <a:pPr marL="0" indent="0">
              <a:buNone/>
            </a:pPr>
            <a:r>
              <a:rPr lang="en-GB" sz="1400" dirty="0" smtClean="0"/>
              <a:t>With </a:t>
            </a:r>
            <a:r>
              <a:rPr lang="en-GB" sz="1400" dirty="0"/>
              <a:t>thanks for </a:t>
            </a:r>
            <a:r>
              <a:rPr lang="en-GB" sz="1400" dirty="0" err="1"/>
              <a:t>Karine</a:t>
            </a:r>
            <a:r>
              <a:rPr lang="en-GB" sz="1400" dirty="0"/>
              <a:t> Harrington for providing the teaching and learning materials for this session.</a:t>
            </a:r>
          </a:p>
          <a:p>
            <a:pPr marL="0" indent="0">
              <a:buNone/>
            </a:pPr>
            <a:endParaRPr lang="en-US" sz="1400" dirty="0"/>
          </a:p>
        </p:txBody>
      </p:sp>
    </p:spTree>
    <p:extLst>
      <p:ext uri="{BB962C8B-B14F-4D97-AF65-F5344CB8AC3E}">
        <p14:creationId xmlns:p14="http://schemas.microsoft.com/office/powerpoint/2010/main" val="382436718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200" b="1" dirty="0">
                <a:solidFill>
                  <a:schemeClr val="tx2"/>
                </a:solidFill>
                <a:latin typeface="Verdana" panose="020B0604030504040204" pitchFamily="34" charset="0"/>
                <a:cs typeface="Myriad Pro" charset="0"/>
              </a:rPr>
              <a:t>Our content principles</a:t>
            </a:r>
            <a:endParaRPr lang="en-US" sz="3200" dirty="0"/>
          </a:p>
        </p:txBody>
      </p:sp>
      <p:sp>
        <p:nvSpPr>
          <p:cNvPr id="3" name="Content Placeholder 2"/>
          <p:cNvSpPr>
            <a:spLocks noGrp="1"/>
          </p:cNvSpPr>
          <p:nvPr>
            <p:ph idx="1"/>
          </p:nvPr>
        </p:nvSpPr>
        <p:spPr/>
        <p:txBody>
          <a:bodyPr/>
          <a:lstStyle/>
          <a:p>
            <a:pPr marL="442913" lvl="1" indent="-442913">
              <a:spcBef>
                <a:spcPts val="900"/>
              </a:spcBef>
              <a:buSzPct val="74000"/>
              <a:buFontTx/>
              <a:buChar char="•"/>
            </a:pPr>
            <a:r>
              <a:rPr lang="en-US" altLang="en-US" sz="2400" dirty="0">
                <a:latin typeface="Verdana" panose="020B0604030504040204" pitchFamily="34" charset="0"/>
                <a:cs typeface="Myriad Pro" charset="0"/>
              </a:rPr>
              <a:t>A mix of familiar and new themes to support a wide range of interests</a:t>
            </a:r>
          </a:p>
          <a:p>
            <a:pPr marL="442913" lvl="1" indent="-442913">
              <a:spcBef>
                <a:spcPts val="900"/>
              </a:spcBef>
              <a:buSzPct val="74000"/>
              <a:buFontTx/>
              <a:buChar char="•"/>
            </a:pPr>
            <a:r>
              <a:rPr lang="en-US" altLang="en-US" sz="2400" dirty="0">
                <a:latin typeface="Verdana" panose="020B0604030504040204" pitchFamily="34" charset="0"/>
                <a:cs typeface="Myriad Pro" charset="0"/>
              </a:rPr>
              <a:t>Themes which relate directly to German and German-speaking culture </a:t>
            </a:r>
          </a:p>
          <a:p>
            <a:pPr marL="442913" lvl="1" indent="-442913">
              <a:spcBef>
                <a:spcPts val="900"/>
              </a:spcBef>
              <a:buSzPct val="74000"/>
              <a:buFontTx/>
              <a:buChar char="•"/>
            </a:pPr>
            <a:r>
              <a:rPr lang="en-US" altLang="en-US" sz="2400" dirty="0">
                <a:latin typeface="Verdana" panose="020B0604030504040204" pitchFamily="34" charset="0"/>
                <a:cs typeface="Myriad Pro" charset="0"/>
              </a:rPr>
              <a:t>Year 1 themes should facilitate progression from KS4 </a:t>
            </a:r>
          </a:p>
          <a:p>
            <a:pPr marL="442913" lvl="1" indent="-442913">
              <a:spcBef>
                <a:spcPts val="900"/>
              </a:spcBef>
              <a:buSzPct val="74000"/>
              <a:buFontTx/>
              <a:buChar char="•"/>
            </a:pPr>
            <a:r>
              <a:rPr lang="en-US" altLang="en-US" sz="2400" dirty="0">
                <a:latin typeface="Verdana" panose="020B0604030504040204" pitchFamily="34" charset="0"/>
                <a:cs typeface="Myriad Pro" charset="0"/>
              </a:rPr>
              <a:t>Themes that meet requirements of the subject </a:t>
            </a:r>
            <a:r>
              <a:rPr lang="en-US" altLang="en-US" sz="2400" dirty="0" smtClean="0">
                <a:latin typeface="Verdana" panose="020B0604030504040204" pitchFamily="34" charset="0"/>
                <a:cs typeface="Myriad Pro" charset="0"/>
              </a:rPr>
              <a:t>criteria</a:t>
            </a:r>
            <a:endParaRPr lang="en-US" altLang="en-US" sz="2400" dirty="0">
              <a:latin typeface="Verdana" panose="020B0604030504040204" pitchFamily="34" charset="0"/>
              <a:cs typeface="Myriad Pro" charset="0"/>
            </a:endParaRPr>
          </a:p>
        </p:txBody>
      </p:sp>
    </p:spTree>
    <p:extLst>
      <p:ext uri="{BB962C8B-B14F-4D97-AF65-F5344CB8AC3E}">
        <p14:creationId xmlns:p14="http://schemas.microsoft.com/office/powerpoint/2010/main" val="23515571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chemeClr val="tx2"/>
                </a:solidFill>
              </a:rPr>
              <a:t>Co-</a:t>
            </a:r>
            <a:r>
              <a:rPr lang="en-GB" sz="3200" b="1" dirty="0" err="1">
                <a:solidFill>
                  <a:schemeClr val="tx2"/>
                </a:solidFill>
              </a:rPr>
              <a:t>teachability</a:t>
            </a:r>
            <a:endParaRPr lang="en-US" sz="3200" dirty="0"/>
          </a:p>
        </p:txBody>
      </p:sp>
      <p:sp>
        <p:nvSpPr>
          <p:cNvPr id="3" name="Content Placeholder 2"/>
          <p:cNvSpPr>
            <a:spLocks noGrp="1"/>
          </p:cNvSpPr>
          <p:nvPr>
            <p:ph idx="1"/>
          </p:nvPr>
        </p:nvSpPr>
        <p:spPr/>
        <p:txBody>
          <a:bodyPr>
            <a:normAutofit/>
          </a:bodyPr>
          <a:lstStyle/>
          <a:p>
            <a:pPr fontAlgn="base">
              <a:spcBef>
                <a:spcPts val="900"/>
              </a:spcBef>
              <a:buFont typeface="Arial" panose="020B0604020202020204" pitchFamily="34" charset="0"/>
              <a:buChar char="•"/>
            </a:pPr>
            <a:r>
              <a:rPr lang="en-US" sz="2400" dirty="0"/>
              <a:t>Year 1 A level content is the same as the AS content</a:t>
            </a:r>
          </a:p>
          <a:p>
            <a:pPr fontAlgn="base">
              <a:spcBef>
                <a:spcPts val="900"/>
              </a:spcBef>
              <a:buFont typeface="Arial" panose="020B0604020202020204" pitchFamily="34" charset="0"/>
              <a:buChar char="•"/>
            </a:pPr>
            <a:r>
              <a:rPr lang="en-US" sz="2400" dirty="0"/>
              <a:t>Same ‘work’ can be studied for AS and for A level</a:t>
            </a:r>
          </a:p>
          <a:p>
            <a:pPr fontAlgn="base">
              <a:spcBef>
                <a:spcPts val="900"/>
              </a:spcBef>
              <a:buFont typeface="Arial" panose="020B0604020202020204" pitchFamily="34" charset="0"/>
              <a:buChar char="•"/>
            </a:pPr>
            <a:r>
              <a:rPr lang="en-US" sz="2400" dirty="0"/>
              <a:t>3 paper structure at  AS and A level </a:t>
            </a:r>
          </a:p>
          <a:p>
            <a:pPr fontAlgn="base">
              <a:spcBef>
                <a:spcPts val="900"/>
              </a:spcBef>
              <a:buFont typeface="Arial" panose="020B0604020202020204" pitchFamily="34" charset="0"/>
              <a:buChar char="•"/>
            </a:pPr>
            <a:r>
              <a:rPr lang="en-US" sz="2400" dirty="0"/>
              <a:t>All 4 skills assessed at AS and A level</a:t>
            </a:r>
          </a:p>
          <a:p>
            <a:endParaRPr lang="en-US" sz="2400" dirty="0"/>
          </a:p>
        </p:txBody>
      </p:sp>
    </p:spTree>
    <p:extLst>
      <p:ext uri="{BB962C8B-B14F-4D97-AF65-F5344CB8AC3E}">
        <p14:creationId xmlns:p14="http://schemas.microsoft.com/office/powerpoint/2010/main" val="37128479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chemeClr val="tx2"/>
                </a:solidFill>
              </a:rPr>
              <a:t>Content –Year 1 A level/AS</a:t>
            </a:r>
            <a:endParaRPr lang="en-US" sz="3200" dirty="0"/>
          </a:p>
        </p:txBody>
      </p:sp>
      <p:graphicFrame>
        <p:nvGraphicFramePr>
          <p:cNvPr id="6" name="Content Placeholder 5"/>
          <p:cNvGraphicFramePr>
            <a:graphicFrameLocks noGrp="1"/>
          </p:cNvGraphicFramePr>
          <p:nvPr>
            <p:ph idx="1"/>
            <p:extLst/>
          </p:nvPr>
        </p:nvGraphicFramePr>
        <p:xfrm>
          <a:off x="220920" y="1472215"/>
          <a:ext cx="8746398" cy="4724400"/>
        </p:xfrm>
        <a:graphic>
          <a:graphicData uri="http://schemas.openxmlformats.org/drawingml/2006/table">
            <a:tbl>
              <a:tblPr firstRow="1" bandRow="1">
                <a:tableStyleId>{F5AB1C69-6EDB-4FF4-983F-18BD219EF322}</a:tableStyleId>
              </a:tblPr>
              <a:tblGrid>
                <a:gridCol w="4373199"/>
                <a:gridCol w="4373199"/>
              </a:tblGrid>
              <a:tr h="994433">
                <a:tc>
                  <a:txBody>
                    <a:bodyPr/>
                    <a:lstStyle/>
                    <a:p>
                      <a:pPr algn="l"/>
                      <a:r>
                        <a:rPr lang="en-US" sz="1800" b="1" kern="1200" dirty="0" smtClean="0">
                          <a:solidFill>
                            <a:schemeClr val="lt1"/>
                          </a:solidFill>
                          <a:effectLst/>
                          <a:latin typeface="Verdana" charset="0"/>
                          <a:ea typeface="Verdana" charset="0"/>
                          <a:cs typeface="Verdana" charset="0"/>
                        </a:rPr>
                        <a:t>Theme 1: </a:t>
                      </a:r>
                    </a:p>
                    <a:p>
                      <a:pPr algn="l"/>
                      <a:r>
                        <a:rPr lang="de-DE" sz="1800" b="1" kern="1200" noProof="0" dirty="0" smtClean="0">
                          <a:solidFill>
                            <a:schemeClr val="lt1"/>
                          </a:solidFill>
                          <a:effectLst/>
                          <a:latin typeface="Verdana" charset="0"/>
                          <a:ea typeface="Verdana" charset="0"/>
                          <a:cs typeface="Verdana" charset="0"/>
                        </a:rPr>
                        <a:t>Gesellschaftliche Entwicklung in Deutschland </a:t>
                      </a:r>
                    </a:p>
                  </a:txBody>
                  <a:tcPr/>
                </a:tc>
                <a:tc>
                  <a:txBody>
                    <a:bodyPr/>
                    <a:lstStyle/>
                    <a:p>
                      <a:pPr algn="l"/>
                      <a:r>
                        <a:rPr lang="en-US" sz="1800" b="1" kern="1200" dirty="0" smtClean="0">
                          <a:solidFill>
                            <a:schemeClr val="lt1"/>
                          </a:solidFill>
                          <a:effectLst/>
                          <a:latin typeface="Verdana" charset="0"/>
                          <a:ea typeface="Verdana" charset="0"/>
                          <a:cs typeface="Verdana" charset="0"/>
                        </a:rPr>
                        <a:t>Theme 2: </a:t>
                      </a:r>
                    </a:p>
                    <a:p>
                      <a:pPr algn="l"/>
                      <a:r>
                        <a:rPr lang="de-DE" sz="1800" b="1" kern="1200" noProof="0" dirty="0" smtClean="0">
                          <a:solidFill>
                            <a:schemeClr val="lt1"/>
                          </a:solidFill>
                          <a:effectLst/>
                          <a:latin typeface="Verdana" charset="0"/>
                          <a:ea typeface="Verdana" charset="0"/>
                          <a:cs typeface="Verdana" charset="0"/>
                        </a:rPr>
                        <a:t>Politische und künstlerische Kultur im deutschen Sprachraum </a:t>
                      </a:r>
                      <a:endParaRPr lang="de-DE" sz="1800" b="1" kern="1200" noProof="0" dirty="0">
                        <a:solidFill>
                          <a:schemeClr val="lt1"/>
                        </a:solidFill>
                        <a:effectLst/>
                        <a:latin typeface="Verdana" charset="0"/>
                        <a:ea typeface="Verdana" charset="0"/>
                        <a:cs typeface="Verdana" charset="0"/>
                      </a:endParaRPr>
                    </a:p>
                  </a:txBody>
                  <a:tcPr/>
                </a:tc>
              </a:tr>
              <a:tr h="3473587">
                <a:tc>
                  <a:txBody>
                    <a:bodyPr/>
                    <a:lstStyle/>
                    <a:p>
                      <a:pPr marL="0" lvl="0" indent="0" algn="l">
                        <a:buFont typeface="Arial" charset="0"/>
                        <a:buNone/>
                      </a:pPr>
                      <a:r>
                        <a:rPr lang="de-DE" sz="1800" b="1" kern="1200" noProof="0" dirty="0" smtClean="0">
                          <a:solidFill>
                            <a:schemeClr val="tx2"/>
                          </a:solidFill>
                          <a:effectLst/>
                          <a:latin typeface="Verdana" charset="0"/>
                          <a:ea typeface="Verdana" charset="0"/>
                          <a:cs typeface="Verdana" charset="0"/>
                        </a:rPr>
                        <a:t>Natur und Umwelt</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Umweltbewusstsein; Recycling; erneuerbare Energie; nachhaltig leben</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endParaRPr lang="de-DE" sz="1800" b="1"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800" b="1" kern="1200" noProof="0" dirty="0" smtClean="0">
                          <a:solidFill>
                            <a:schemeClr val="tx2"/>
                          </a:solidFill>
                          <a:effectLst/>
                          <a:latin typeface="Verdana" charset="0"/>
                          <a:ea typeface="Verdana" charset="0"/>
                          <a:cs typeface="Verdana" charset="0"/>
                        </a:rPr>
                        <a:t>Bildung</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400" b="0" kern="1200" noProof="0" dirty="0" smtClean="0">
                          <a:solidFill>
                            <a:schemeClr val="tx2"/>
                          </a:solidFill>
                          <a:effectLst/>
                          <a:latin typeface="Verdana" charset="0"/>
                          <a:ea typeface="Verdana" charset="0"/>
                          <a:cs typeface="Verdana" charset="0"/>
                        </a:rPr>
                        <a:t>Bildungswesen</a:t>
                      </a:r>
                      <a:r>
                        <a:rPr lang="de-DE" sz="1400" b="0" kern="1200" baseline="0" noProof="0" dirty="0" smtClean="0">
                          <a:solidFill>
                            <a:schemeClr val="tx2"/>
                          </a:solidFill>
                          <a:effectLst/>
                          <a:latin typeface="Verdana" charset="0"/>
                          <a:ea typeface="Verdana" charset="0"/>
                          <a:cs typeface="Verdana" charset="0"/>
                        </a:rPr>
                        <a:t> und die Situation von Studenten;</a:t>
                      </a:r>
                      <a:r>
                        <a:rPr lang="fr-FR" sz="1400" b="0" i="1" kern="1200" baseline="0" noProof="0" dirty="0" smtClean="0">
                          <a:solidFill>
                            <a:srgbClr val="FF0000"/>
                          </a:solidFill>
                          <a:effectLst/>
                          <a:latin typeface="Verdana" charset="0"/>
                          <a:ea typeface="Verdana" charset="0"/>
                          <a:cs typeface="Verdana" charset="0"/>
                        </a:rPr>
                        <a:t> </a:t>
                      </a:r>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Sitzenbleiben</a:t>
                      </a:r>
                      <a:r>
                        <a:rPr lang="fr-FR"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 </a:t>
                      </a:r>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Berufsausbildung</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endParaRPr lang="fr-FR" sz="1000" b="1"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endParaRPr lang="fr-FR" sz="1800" b="1"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800" b="1" kern="1200" noProof="0" dirty="0" smtClean="0">
                          <a:solidFill>
                            <a:schemeClr val="tx2"/>
                          </a:solidFill>
                          <a:effectLst/>
                          <a:latin typeface="Verdana" charset="0"/>
                          <a:ea typeface="Verdana" charset="0"/>
                          <a:cs typeface="Verdana" charset="0"/>
                        </a:rPr>
                        <a:t>Die Welt der Arbeit</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400" kern="1200" noProof="0" dirty="0" smtClean="0">
                          <a:solidFill>
                            <a:schemeClr val="tx2"/>
                          </a:solidFill>
                          <a:effectLst/>
                          <a:latin typeface="Verdana" charset="0"/>
                          <a:ea typeface="Verdana" charset="0"/>
                          <a:cs typeface="Verdana" charset="0"/>
                        </a:rPr>
                        <a:t>Das Arbeitsleben in Deutschland und die Arbeitsmoral; deutsche Geschäfte und Industrien</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endParaRPr lang="fr-FR" sz="1400"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endParaRPr lang="fr-FR" sz="1400" kern="1200" noProof="0" dirty="0" smtClean="0">
                        <a:solidFill>
                          <a:schemeClr val="tx2"/>
                        </a:solidFill>
                        <a:effectLst/>
                        <a:latin typeface="Verdana" charset="0"/>
                        <a:ea typeface="Verdana" charset="0"/>
                        <a:cs typeface="Verdana" charset="0"/>
                      </a:endParaRPr>
                    </a:p>
                  </a:txBody>
                  <a:tcPr/>
                </a:tc>
                <a:tc>
                  <a:txBody>
                    <a:bodyPr/>
                    <a:lstStyle/>
                    <a:p>
                      <a:pPr marL="0" lvl="0" indent="0" algn="l">
                        <a:buFont typeface="Arial" charset="0"/>
                        <a:buNone/>
                      </a:pPr>
                      <a:r>
                        <a:rPr lang="de-DE" sz="1800" b="1"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Musik</a:t>
                      </a:r>
                      <a:endParaRPr lang="de-DE" sz="18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endParaRPr>
                    </a:p>
                    <a:p>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Wandel</a:t>
                      </a:r>
                      <a:r>
                        <a:rPr lang="de-DE" sz="1400" kern="1200" baseline="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 und Trends; E</a:t>
                      </a:r>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influss der Musik auf die populäre Kultur</a:t>
                      </a:r>
                    </a:p>
                    <a:p>
                      <a:pPr marL="0" lvl="0" indent="0" algn="l">
                        <a:buFont typeface="Arial" charset="0"/>
                        <a:buNone/>
                      </a:pPr>
                      <a:endParaRPr lang="fr-FR" sz="1800" b="1" kern="1200" noProof="0" dirty="0" smtClean="0">
                        <a:solidFill>
                          <a:schemeClr val="tx2"/>
                        </a:solidFill>
                        <a:effectLst/>
                        <a:latin typeface="Verdana" charset="0"/>
                        <a:ea typeface="Verdana" charset="0"/>
                        <a:cs typeface="Verdana" charset="0"/>
                      </a:endParaRPr>
                    </a:p>
                    <a:p>
                      <a:pPr marL="0" lvl="0" indent="0" algn="l">
                        <a:buFont typeface="Arial" charset="0"/>
                        <a:buNone/>
                      </a:pPr>
                      <a:r>
                        <a:rPr lang="de-DE" sz="1800" b="1" kern="1200" noProof="0" dirty="0" smtClean="0">
                          <a:solidFill>
                            <a:schemeClr val="tx2"/>
                          </a:solidFill>
                          <a:effectLst/>
                          <a:latin typeface="Verdana" charset="0"/>
                          <a:ea typeface="Verdana" charset="0"/>
                          <a:cs typeface="Verdana" charset="0"/>
                        </a:rPr>
                        <a:t>Die Medien</a:t>
                      </a:r>
                      <a:endParaRPr lang="de-DE" sz="1800"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Fernsehen, Digital-, Print- und Onlinemedien;</a:t>
                      </a:r>
                      <a:r>
                        <a:rPr lang="de-DE" sz="1400" kern="1200" baseline="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 Einfluss auf Gesellschaft und Politik</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endParaRPr>
                    </a:p>
                    <a:p>
                      <a:pPr marL="0" lvl="0" indent="0">
                        <a:buFont typeface="Arial" charset="0"/>
                        <a:buNone/>
                      </a:pPr>
                      <a:endParaRPr lang="fr-FR" sz="1400" b="0" i="0" kern="1200" noProof="0" dirty="0" smtClean="0">
                        <a:solidFill>
                          <a:schemeClr val="tx2"/>
                        </a:solidFill>
                        <a:effectLst/>
                        <a:latin typeface="Verdana" charset="0"/>
                        <a:ea typeface="Verdana" charset="0"/>
                        <a:cs typeface="Verdana" charset="0"/>
                      </a:endParaRPr>
                    </a:p>
                    <a:p>
                      <a:pPr marL="0" lvl="0" indent="0">
                        <a:buFont typeface="Arial" charset="0"/>
                        <a:buNone/>
                      </a:pPr>
                      <a:r>
                        <a:rPr lang="de-DE" sz="1800" b="1" kern="1200" noProof="0" dirty="0" smtClean="0">
                          <a:solidFill>
                            <a:schemeClr val="tx2"/>
                          </a:solidFill>
                          <a:effectLst/>
                          <a:latin typeface="Verdana" charset="0"/>
                          <a:ea typeface="Verdana" charset="0"/>
                          <a:cs typeface="Verdana" charset="0"/>
                        </a:rPr>
                        <a:t>Die Rolle von Festen und Traditionen</a:t>
                      </a:r>
                    </a:p>
                    <a:p>
                      <a:pPr marL="0" lvl="0" indent="0">
                        <a:buFont typeface="Arial" charset="0"/>
                        <a:buNone/>
                      </a:pPr>
                      <a:r>
                        <a:rPr lang="de-DE" sz="1400" b="0" kern="1200" noProof="0" dirty="0" smtClean="0">
                          <a:solidFill>
                            <a:schemeClr val="tx2"/>
                          </a:solidFill>
                          <a:effectLst/>
                          <a:latin typeface="Verdana" charset="0"/>
                          <a:ea typeface="Verdana" charset="0"/>
                          <a:cs typeface="Verdana" charset="0"/>
                        </a:rPr>
                        <a:t>Feste, Feiern, Sitten, Traditionen</a:t>
                      </a:r>
                    </a:p>
                    <a:p>
                      <a:pPr marL="0" lvl="0" indent="0">
                        <a:buFont typeface="Arial" charset="0"/>
                        <a:buNone/>
                      </a:pPr>
                      <a:endParaRPr lang="fr-FR" sz="1800" b="1" kern="1200" noProof="0" dirty="0" smtClean="0">
                        <a:solidFill>
                          <a:schemeClr val="tx2"/>
                        </a:solidFill>
                        <a:effectLst/>
                        <a:latin typeface="Verdana" charset="0"/>
                        <a:ea typeface="Verdana" charset="0"/>
                        <a:cs typeface="Verdana" charset="0"/>
                      </a:endParaRPr>
                    </a:p>
                    <a:p>
                      <a:pPr marL="0" lvl="0" indent="0">
                        <a:buFont typeface="Arial" charset="0"/>
                        <a:buNone/>
                      </a:pPr>
                      <a:endParaRPr lang="en-US" sz="1400" i="1" kern="1200" dirty="0" smtClean="0">
                        <a:solidFill>
                          <a:schemeClr val="dk1"/>
                        </a:solidFill>
                        <a:effectLst/>
                        <a:latin typeface="Verdana" charset="0"/>
                        <a:ea typeface="Verdana" charset="0"/>
                        <a:cs typeface="Verdana" charset="0"/>
                      </a:endParaRPr>
                    </a:p>
                  </a:txBody>
                  <a:tcPr/>
                </a:tc>
              </a:tr>
            </a:tbl>
          </a:graphicData>
        </a:graphic>
      </p:graphicFrame>
    </p:spTree>
    <p:extLst>
      <p:ext uri="{BB962C8B-B14F-4D97-AF65-F5344CB8AC3E}">
        <p14:creationId xmlns:p14="http://schemas.microsoft.com/office/powerpoint/2010/main" val="2866564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4981"/>
            <a:ext cx="8229600" cy="880609"/>
          </a:xfrm>
        </p:spPr>
        <p:txBody>
          <a:bodyPr>
            <a:noAutofit/>
          </a:bodyPr>
          <a:lstStyle/>
          <a:p>
            <a:r>
              <a:rPr lang="en-GB" sz="3200" b="1" dirty="0">
                <a:solidFill>
                  <a:schemeClr val="tx2"/>
                </a:solidFill>
              </a:rPr>
              <a:t>Content – Year 2 </a:t>
            </a:r>
            <a:br>
              <a:rPr lang="en-GB" sz="3200" b="1" dirty="0">
                <a:solidFill>
                  <a:schemeClr val="tx2"/>
                </a:solidFill>
              </a:rPr>
            </a:br>
            <a:r>
              <a:rPr lang="en-GB" sz="3200" b="1" dirty="0">
                <a:solidFill>
                  <a:schemeClr val="tx2"/>
                </a:solidFill>
              </a:rPr>
              <a:t>(A level only)</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2212869"/>
              </p:ext>
            </p:extLst>
          </p:nvPr>
        </p:nvGraphicFramePr>
        <p:xfrm>
          <a:off x="126585" y="1277671"/>
          <a:ext cx="9017415" cy="5059680"/>
        </p:xfrm>
        <a:graphic>
          <a:graphicData uri="http://schemas.openxmlformats.org/drawingml/2006/table">
            <a:tbl>
              <a:tblPr firstRow="1" bandRow="1">
                <a:tableStyleId>{F5AB1C69-6EDB-4FF4-983F-18BD219EF322}</a:tableStyleId>
              </a:tblPr>
              <a:tblGrid>
                <a:gridCol w="4401608"/>
                <a:gridCol w="4615807"/>
              </a:tblGrid>
              <a:tr h="840325">
                <a:tc>
                  <a:txBody>
                    <a:bodyPr/>
                    <a:lstStyle/>
                    <a:p>
                      <a:r>
                        <a:rPr lang="en-US" sz="1800" b="1" kern="1200" dirty="0" smtClean="0">
                          <a:solidFill>
                            <a:schemeClr val="lt1"/>
                          </a:solidFill>
                          <a:effectLst/>
                          <a:latin typeface="Verdana" charset="0"/>
                          <a:ea typeface="Verdana" charset="0"/>
                          <a:cs typeface="Verdana" charset="0"/>
                        </a:rPr>
                        <a:t>Theme 3: </a:t>
                      </a:r>
                    </a:p>
                    <a:p>
                      <a:r>
                        <a:rPr lang="en-US" sz="1800" b="1" i="0" kern="1200" noProof="1" smtClean="0">
                          <a:solidFill>
                            <a:schemeClr val="lt1"/>
                          </a:solidFill>
                          <a:effectLst/>
                          <a:latin typeface="Verdana" charset="0"/>
                          <a:ea typeface="Verdana" charset="0"/>
                          <a:cs typeface="Verdana" charset="0"/>
                        </a:rPr>
                        <a:t>Immigration</a:t>
                      </a:r>
                      <a:r>
                        <a:rPr lang="en-US" sz="1800" b="1" i="0" kern="1200" baseline="0" noProof="1" smtClean="0">
                          <a:solidFill>
                            <a:schemeClr val="lt1"/>
                          </a:solidFill>
                          <a:effectLst/>
                          <a:latin typeface="Verdana" charset="0"/>
                          <a:ea typeface="Verdana" charset="0"/>
                          <a:cs typeface="Verdana" charset="0"/>
                        </a:rPr>
                        <a:t> und die deutsche multikulturelle Gesellschaft </a:t>
                      </a:r>
                      <a:endParaRPr lang="en-US" sz="1800" b="1" i="0" kern="1200" noProof="1" smtClean="0">
                        <a:solidFill>
                          <a:srgbClr val="FF0000"/>
                        </a:solidFill>
                        <a:effectLst/>
                        <a:latin typeface="Verdana" charset="0"/>
                        <a:ea typeface="Verdana" charset="0"/>
                        <a:cs typeface="Verdana" charset="0"/>
                      </a:endParaRPr>
                    </a:p>
                  </a:txBody>
                  <a:tcPr/>
                </a:tc>
                <a:tc>
                  <a:txBody>
                    <a:bodyPr/>
                    <a:lstStyle/>
                    <a:p>
                      <a:r>
                        <a:rPr lang="en-US" sz="1800" b="1" kern="1200" dirty="0" smtClean="0">
                          <a:solidFill>
                            <a:schemeClr val="lt1"/>
                          </a:solidFill>
                          <a:effectLst/>
                          <a:latin typeface="Verdana" charset="0"/>
                          <a:ea typeface="Verdana" charset="0"/>
                          <a:cs typeface="Verdana" charset="0"/>
                        </a:rPr>
                        <a:t>Theme 4: </a:t>
                      </a:r>
                    </a:p>
                    <a:p>
                      <a:r>
                        <a:rPr lang="de-DE" sz="1800" b="1" kern="1200" noProof="0" dirty="0" smtClean="0">
                          <a:solidFill>
                            <a:schemeClr val="lt1"/>
                          </a:solidFill>
                          <a:effectLst/>
                          <a:latin typeface="Verdana" charset="0"/>
                          <a:ea typeface="Verdana" charset="0"/>
                          <a:cs typeface="Verdana" charset="0"/>
                        </a:rPr>
                        <a:t>Die Wiedervereinigung Deutschlands </a:t>
                      </a:r>
                      <a:endParaRPr lang="de-DE" noProof="0" dirty="0"/>
                    </a:p>
                  </a:txBody>
                  <a:tcPr/>
                </a:tc>
              </a:tr>
              <a:tr h="3809475">
                <a:tc>
                  <a:txBody>
                    <a:bodyPr/>
                    <a:lstStyle/>
                    <a:p>
                      <a:pPr marL="0" lvl="0" indent="0" algn="l">
                        <a:buFont typeface="Arial" charset="0"/>
                        <a:buNone/>
                      </a:pPr>
                      <a:r>
                        <a:rPr lang="de-DE" sz="1800" b="1" kern="1200" noProof="0" dirty="0" smtClean="0">
                          <a:solidFill>
                            <a:schemeClr val="tx2"/>
                          </a:solidFill>
                          <a:effectLst/>
                          <a:latin typeface="Verdana" charset="0"/>
                          <a:ea typeface="Verdana" charset="0"/>
                          <a:cs typeface="Verdana" charset="0"/>
                        </a:rPr>
                        <a:t>Die positive</a:t>
                      </a:r>
                      <a:r>
                        <a:rPr lang="de-DE" sz="1800" b="1" kern="1200" baseline="0" noProof="0" dirty="0" smtClean="0">
                          <a:solidFill>
                            <a:schemeClr val="tx2"/>
                          </a:solidFill>
                          <a:effectLst/>
                          <a:latin typeface="Verdana" charset="0"/>
                          <a:ea typeface="Verdana" charset="0"/>
                          <a:cs typeface="Verdana" charset="0"/>
                        </a:rPr>
                        <a:t> Auswirkung von Immigration</a:t>
                      </a:r>
                      <a:endParaRPr lang="de-DE" sz="1800" b="1"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Beitrag</a:t>
                      </a:r>
                      <a:r>
                        <a:rPr lang="de-DE" sz="1400" kern="1200" baseline="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 der Immigranten zur Wirtschaft und Kultur</a:t>
                      </a:r>
                      <a:endPar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endParaRPr lang="de-DE" sz="1400" b="1"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800" b="1" kern="1200" noProof="0" dirty="0" smtClean="0">
                          <a:solidFill>
                            <a:schemeClr val="tx2"/>
                          </a:solidFill>
                          <a:effectLst/>
                          <a:latin typeface="Verdana" charset="0"/>
                          <a:ea typeface="Verdana" charset="0"/>
                          <a:cs typeface="Verdana" charset="0"/>
                        </a:rPr>
                        <a:t>Die Herausforderungen von Immigration und Integration</a:t>
                      </a: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en-GB" sz="1400" b="0" kern="1200" noProof="1" smtClean="0">
                          <a:solidFill>
                            <a:schemeClr val="tx2"/>
                          </a:solidFill>
                          <a:effectLst/>
                          <a:latin typeface="Verdana" charset="0"/>
                          <a:ea typeface="Verdana" charset="0"/>
                          <a:cs typeface="Verdana" charset="0"/>
                        </a:rPr>
                        <a:t>Maßnahmen</a:t>
                      </a:r>
                      <a:r>
                        <a:rPr lang="en-GB" sz="1400" b="0" kern="1200" baseline="0" noProof="1" smtClean="0">
                          <a:solidFill>
                            <a:schemeClr val="tx2"/>
                          </a:solidFill>
                          <a:effectLst/>
                          <a:latin typeface="Verdana" charset="0"/>
                          <a:ea typeface="Verdana" charset="0"/>
                          <a:cs typeface="Verdana" charset="0"/>
                        </a:rPr>
                        <a:t> von Gemeinden und örtlichen Gemeinschaften; Ausgrenzung und Entfremdung aus der Sicht von Immigranten</a:t>
                      </a:r>
                      <a:endParaRPr lang="de-DE" sz="1400" kern="1200" noProof="1" smtClean="0">
                        <a:solidFill>
                          <a:schemeClr val="tx2"/>
                        </a:solidFill>
                        <a:effectLst/>
                        <a:latin typeface="Verdana" panose="020B0604030504040204" pitchFamily="34" charset="0"/>
                        <a:ea typeface="Verdana" panose="020B0604030504040204" pitchFamily="34" charset="0"/>
                        <a:cs typeface="Verdana" panose="020B0604030504040204" pitchFamily="34"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endParaRPr lang="fr-FR" sz="1400" b="1"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800" b="1" kern="1200" noProof="0" dirty="0" smtClean="0">
                          <a:solidFill>
                            <a:schemeClr val="tx2"/>
                          </a:solidFill>
                          <a:effectLst/>
                          <a:latin typeface="Verdana" charset="0"/>
                          <a:ea typeface="Verdana" charset="0"/>
                          <a:cs typeface="Verdana" charset="0"/>
                        </a:rPr>
                        <a:t>Die staatliche und soziale</a:t>
                      </a:r>
                      <a:r>
                        <a:rPr lang="de-DE" sz="1800" b="1" kern="1200" baseline="0" noProof="0" dirty="0" smtClean="0">
                          <a:solidFill>
                            <a:schemeClr val="tx2"/>
                          </a:solidFill>
                          <a:effectLst/>
                          <a:latin typeface="Verdana" charset="0"/>
                          <a:ea typeface="Verdana" charset="0"/>
                          <a:cs typeface="Verdana" charset="0"/>
                        </a:rPr>
                        <a:t> Reaktion zur Immigation</a:t>
                      </a:r>
                      <a:endParaRPr lang="de-DE" sz="1800" b="1"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 typeface="Arial" charset="0"/>
                        <a:buNone/>
                        <a:tabLst/>
                        <a:defRPr/>
                      </a:pPr>
                      <a:r>
                        <a:rPr lang="de-DE" sz="1400" kern="1200" noProof="0" dirty="0" smtClean="0">
                          <a:solidFill>
                            <a:schemeClr val="tx2"/>
                          </a:solidFill>
                          <a:effectLst/>
                          <a:latin typeface="Verdana" charset="0"/>
                          <a:ea typeface="Verdana" charset="0"/>
                          <a:cs typeface="Verdana" charset="0"/>
                        </a:rPr>
                        <a:t>Rechtsextremismus</a:t>
                      </a:r>
                      <a:r>
                        <a:rPr lang="de-DE" sz="1400" kern="1200" baseline="0" noProof="0" dirty="0" smtClean="0">
                          <a:solidFill>
                            <a:schemeClr val="tx2"/>
                          </a:solidFill>
                          <a:effectLst/>
                          <a:latin typeface="Verdana" charset="0"/>
                          <a:ea typeface="Verdana" charset="0"/>
                          <a:cs typeface="Verdana" charset="0"/>
                        </a:rPr>
                        <a:t>; politische Annäherung an Gastarbeiter, Immigranten und Asylbewerber; die öffentliche Meinung </a:t>
                      </a:r>
                      <a:endParaRPr lang="de-DE" sz="1400" kern="1200" noProof="0" dirty="0" smtClean="0">
                        <a:solidFill>
                          <a:schemeClr val="tx2"/>
                        </a:solidFill>
                        <a:effectLst/>
                        <a:latin typeface="Verdana" charset="0"/>
                        <a:ea typeface="Verdana" charset="0"/>
                        <a:cs typeface="Verdana" charset="0"/>
                      </a:endParaRPr>
                    </a:p>
                    <a:p>
                      <a:pPr marL="0" lvl="0" indent="0">
                        <a:spcBef>
                          <a:spcPts val="0"/>
                        </a:spcBef>
                        <a:spcAft>
                          <a:spcPts val="0"/>
                        </a:spcAft>
                        <a:buFont typeface="Arial" charset="0"/>
                        <a:buNone/>
                      </a:pPr>
                      <a:endParaRPr lang="en-US" sz="1800" b="1" i="1" kern="1200" dirty="0" smtClean="0">
                        <a:solidFill>
                          <a:srgbClr val="FF0000"/>
                        </a:solidFill>
                        <a:effectLst/>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lvl="0" indent="0" algn="l">
                        <a:buFont typeface="Arial" charset="0"/>
                        <a:buNone/>
                      </a:pPr>
                      <a:r>
                        <a:rPr lang="de-DE" sz="1800" b="1"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Die Gesellschaft</a:t>
                      </a:r>
                      <a:r>
                        <a:rPr lang="de-DE" sz="1800" b="1" kern="1200" baseline="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 in der DDR vor der Wiedervereinigung </a:t>
                      </a:r>
                      <a:endParaRPr lang="de-DE" sz="18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endParaRPr>
                    </a:p>
                    <a:p>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Arbeit, Wohnungswesen, kommunistische Prinzipien, das Verhältnis zum Westen</a:t>
                      </a:r>
                      <a:r>
                        <a:rPr lang="de-DE" sz="1400" kern="1200" baseline="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 </a:t>
                      </a:r>
                      <a:endPar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endParaRPr>
                    </a:p>
                    <a:p>
                      <a:pPr marL="0" lvl="0" indent="0" algn="l">
                        <a:buFont typeface="Arial" charset="0"/>
                        <a:buNone/>
                      </a:pPr>
                      <a:endParaRPr lang="fr-FR" sz="1800" b="1" kern="1200" noProof="0" dirty="0" smtClean="0">
                        <a:solidFill>
                          <a:schemeClr val="tx2"/>
                        </a:solidFill>
                        <a:effectLst/>
                        <a:latin typeface="Verdana" charset="0"/>
                        <a:ea typeface="Verdana" charset="0"/>
                        <a:cs typeface="Verdana" charset="0"/>
                      </a:endParaRPr>
                    </a:p>
                    <a:p>
                      <a:pPr marL="0" lvl="0" indent="0" algn="l">
                        <a:buFont typeface="Arial" charset="0"/>
                        <a:buNone/>
                      </a:pPr>
                      <a:r>
                        <a:rPr lang="de-DE" sz="1800" b="1" kern="1200" noProof="0" dirty="0" smtClean="0">
                          <a:solidFill>
                            <a:schemeClr val="tx2"/>
                          </a:solidFill>
                          <a:effectLst/>
                          <a:latin typeface="Verdana" charset="0"/>
                          <a:ea typeface="Verdana" charset="0"/>
                          <a:cs typeface="Verdana" charset="0"/>
                        </a:rPr>
                        <a:t>Ereignisse vor</a:t>
                      </a:r>
                      <a:r>
                        <a:rPr lang="de-DE" sz="1800" b="1" kern="1200" baseline="0" noProof="0" dirty="0" smtClean="0">
                          <a:solidFill>
                            <a:schemeClr val="tx2"/>
                          </a:solidFill>
                          <a:effectLst/>
                          <a:latin typeface="Verdana" charset="0"/>
                          <a:ea typeface="Verdana" charset="0"/>
                          <a:cs typeface="Verdana" charset="0"/>
                        </a:rPr>
                        <a:t> der Wiedervereinigung</a:t>
                      </a:r>
                      <a:endParaRPr lang="de-DE" sz="1800"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de-DE"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Der Zusammenbruch</a:t>
                      </a:r>
                      <a:r>
                        <a:rPr lang="de-DE" sz="1400" kern="1200" baseline="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rPr>
                        <a:t> des Kommunismus; der Fall der Berliner Mauer</a:t>
                      </a:r>
                    </a:p>
                    <a:p>
                      <a:pPr marL="0" marR="0" lvl="0" indent="0" algn="l" defTabSz="457200" rtl="0" eaLnBrk="1" fontAlgn="auto" latinLnBrk="0" hangingPunct="1">
                        <a:lnSpc>
                          <a:spcPct val="100000"/>
                        </a:lnSpc>
                        <a:spcBef>
                          <a:spcPts val="0"/>
                        </a:spcBef>
                        <a:spcAft>
                          <a:spcPts val="0"/>
                        </a:spcAft>
                        <a:buClrTx/>
                        <a:buSzTx/>
                        <a:buFontTx/>
                        <a:buNone/>
                        <a:tabLst/>
                        <a:defRPr/>
                      </a:pPr>
                      <a:endParaRPr lang="fr-FR" sz="1400" kern="1200" noProof="0" dirty="0" smtClean="0">
                        <a:solidFill>
                          <a:schemeClr val="tx2"/>
                        </a:solidFill>
                        <a:effectLst/>
                        <a:latin typeface="Verdana" panose="020B0604030504040204" pitchFamily="34" charset="0"/>
                        <a:ea typeface="Verdana" panose="020B0604030504040204" pitchFamily="34" charset="0"/>
                        <a:cs typeface="Verdana" panose="020B0604030504040204" pitchFamily="34" charset="0"/>
                      </a:endParaRPr>
                    </a:p>
                    <a:p>
                      <a:pPr marL="0" lvl="0" indent="0">
                        <a:buFont typeface="Arial" charset="0"/>
                        <a:buNone/>
                      </a:pPr>
                      <a:endParaRPr lang="fr-FR" sz="1400" b="0" i="0" kern="1200" noProof="0" dirty="0" smtClean="0">
                        <a:solidFill>
                          <a:schemeClr val="tx2"/>
                        </a:solidFill>
                        <a:effectLst/>
                        <a:latin typeface="Verdana" charset="0"/>
                        <a:ea typeface="Verdana" charset="0"/>
                        <a:cs typeface="Verdana" charset="0"/>
                      </a:endParaRPr>
                    </a:p>
                    <a:p>
                      <a:pPr marL="0" lvl="0" indent="0">
                        <a:buFont typeface="Arial" charset="0"/>
                        <a:buNone/>
                      </a:pPr>
                      <a:r>
                        <a:rPr lang="de-DE" sz="1800" b="1" kern="1200" noProof="0" dirty="0" smtClean="0">
                          <a:solidFill>
                            <a:schemeClr val="tx2"/>
                          </a:solidFill>
                          <a:effectLst/>
                          <a:latin typeface="Verdana" charset="0"/>
                          <a:ea typeface="Verdana" charset="0"/>
                          <a:cs typeface="Verdana" charset="0"/>
                        </a:rPr>
                        <a:t>Deutschland seit</a:t>
                      </a:r>
                      <a:r>
                        <a:rPr lang="de-DE" sz="1800" b="1" kern="1200" baseline="0" noProof="0" dirty="0" smtClean="0">
                          <a:solidFill>
                            <a:schemeClr val="tx2"/>
                          </a:solidFill>
                          <a:effectLst/>
                          <a:latin typeface="Verdana" charset="0"/>
                          <a:ea typeface="Verdana" charset="0"/>
                          <a:cs typeface="Verdana" charset="0"/>
                        </a:rPr>
                        <a:t> der Wiedervereinigung</a:t>
                      </a:r>
                      <a:endParaRPr lang="de-DE" sz="1800" b="1" kern="1200" noProof="0" dirty="0" smtClean="0">
                        <a:solidFill>
                          <a:schemeClr val="tx2"/>
                        </a:solidFill>
                        <a:effectLst/>
                        <a:latin typeface="Verdana" charset="0"/>
                        <a:ea typeface="Verdana" charset="0"/>
                        <a:cs typeface="Verdana" charset="0"/>
                      </a:endParaRPr>
                    </a:p>
                    <a:p>
                      <a:pPr marL="0" lvl="0" indent="0">
                        <a:buFont typeface="Arial" charset="0"/>
                        <a:buNone/>
                      </a:pPr>
                      <a:r>
                        <a:rPr lang="de-DE" sz="1400" b="0" kern="1200" noProof="0" dirty="0" smtClean="0">
                          <a:solidFill>
                            <a:schemeClr val="tx2"/>
                          </a:solidFill>
                          <a:effectLst/>
                          <a:latin typeface="Verdana" charset="0"/>
                          <a:ea typeface="Verdana" charset="0"/>
                          <a:cs typeface="Verdana" charset="0"/>
                        </a:rPr>
                        <a:t>Migration von Ost nach West; Arbeitslosigkeit</a:t>
                      </a:r>
                      <a:r>
                        <a:rPr lang="de-DE" sz="1400" b="0" kern="1200" baseline="0" noProof="0" dirty="0" smtClean="0">
                          <a:solidFill>
                            <a:schemeClr val="tx2"/>
                          </a:solidFill>
                          <a:effectLst/>
                          <a:latin typeface="Verdana" charset="0"/>
                          <a:ea typeface="Verdana" charset="0"/>
                          <a:cs typeface="Verdana" charset="0"/>
                        </a:rPr>
                        <a:t> in der früheren DDR; Auswirkung auf Schulen in Deutschland </a:t>
                      </a:r>
                      <a:endParaRPr lang="de-DE" sz="1400" b="0" kern="1200" noProof="0" dirty="0" smtClean="0">
                        <a:solidFill>
                          <a:schemeClr val="tx2"/>
                        </a:solidFill>
                        <a:effectLst/>
                        <a:latin typeface="Verdana" charset="0"/>
                        <a:ea typeface="Verdana" charset="0"/>
                        <a:cs typeface="Verdana"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kern="1200" dirty="0" smtClean="0">
                        <a:solidFill>
                          <a:schemeClr val="dk1"/>
                        </a:solidFill>
                        <a:effectLst/>
                        <a:latin typeface="Verdana" charset="0"/>
                        <a:ea typeface="Verdana" charset="0"/>
                        <a:cs typeface="Verdana" charset="0"/>
                      </a:endParaRPr>
                    </a:p>
                  </a:txBody>
                  <a:tcPr/>
                </a:tc>
              </a:tr>
            </a:tbl>
          </a:graphicData>
        </a:graphic>
      </p:graphicFrame>
    </p:spTree>
    <p:extLst>
      <p:ext uri="{BB962C8B-B14F-4D97-AF65-F5344CB8AC3E}">
        <p14:creationId xmlns:p14="http://schemas.microsoft.com/office/powerpoint/2010/main" val="3813228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33163"/>
            <a:ext cx="8229600" cy="856482"/>
          </a:xfrm>
        </p:spPr>
        <p:txBody>
          <a:bodyPr>
            <a:normAutofit/>
          </a:bodyPr>
          <a:lstStyle/>
          <a:p>
            <a:r>
              <a:rPr lang="en-GB" altLang="en-US" sz="3200" b="1" dirty="0">
                <a:solidFill>
                  <a:schemeClr val="tx2"/>
                </a:solidFill>
                <a:latin typeface="Verdana" panose="020B0604030504040204" pitchFamily="34" charset="0"/>
                <a:cs typeface="Myriad Pro" charset="0"/>
              </a:rPr>
              <a:t>Assessment Objectives</a:t>
            </a:r>
            <a:endParaRPr lang="en-US" sz="32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4267810325"/>
              </p:ext>
            </p:extLst>
          </p:nvPr>
        </p:nvGraphicFramePr>
        <p:xfrm>
          <a:off x="457200" y="1422990"/>
          <a:ext cx="8033658" cy="4822503"/>
        </p:xfrm>
        <a:graphic>
          <a:graphicData uri="http://schemas.openxmlformats.org/drawingml/2006/table">
            <a:tbl>
              <a:tblPr firstRow="1" bandRow="1">
                <a:tableStyleId>{93296810-A885-4BE3-A3E7-6D5BEEA58F35}</a:tableStyleId>
              </a:tblPr>
              <a:tblGrid>
                <a:gridCol w="714999"/>
                <a:gridCol w="6000108"/>
                <a:gridCol w="1318551"/>
              </a:tblGrid>
              <a:tr h="399963">
                <a:tc>
                  <a:txBody>
                    <a:bodyPr/>
                    <a:lstStyle/>
                    <a:p>
                      <a:endParaRPr lang="en-GB" dirty="0"/>
                    </a:p>
                  </a:txBody>
                  <a:tcPr/>
                </a:tc>
                <a:tc>
                  <a:txBody>
                    <a:bodyPr/>
                    <a:lstStyle/>
                    <a:p>
                      <a:endParaRPr lang="en-GB" dirty="0"/>
                    </a:p>
                  </a:txBody>
                  <a:tcPr/>
                </a:tc>
                <a:tc>
                  <a:txBody>
                    <a:bodyPr/>
                    <a:lstStyle/>
                    <a:p>
                      <a:r>
                        <a:rPr lang="en-GB" dirty="0" smtClean="0"/>
                        <a:t>Weighting</a:t>
                      </a:r>
                      <a:endParaRPr lang="en-GB" dirty="0"/>
                    </a:p>
                  </a:txBody>
                  <a:tcPr/>
                </a:tc>
              </a:tr>
              <a:tr h="1092210">
                <a:tc>
                  <a:txBody>
                    <a:bodyPr/>
                    <a:lstStyle/>
                    <a:p>
                      <a:pPr rtl="0" fontAlgn="t">
                        <a:spcBef>
                          <a:spcPts val="300"/>
                        </a:spcBef>
                        <a:spcAft>
                          <a:spcPts val="300"/>
                        </a:spcAft>
                      </a:pPr>
                      <a:r>
                        <a:rPr lang="en-GB" sz="1200" b="1" i="0" u="none" strike="noStrike" dirty="0">
                          <a:solidFill>
                            <a:srgbClr val="000000"/>
                          </a:solidFill>
                          <a:effectLst/>
                          <a:latin typeface="Verdana" panose="020B0604030504040204" pitchFamily="34" charset="0"/>
                        </a:rPr>
                        <a:t>AO1</a:t>
                      </a:r>
                      <a:endParaRPr lang="en-GB" sz="1200" dirty="0">
                        <a:effectLst/>
                      </a:endParaRPr>
                    </a:p>
                  </a:txBody>
                  <a:tcPr marL="66675" marR="66675"/>
                </a:tc>
                <a:tc>
                  <a:txBody>
                    <a:bodyPr/>
                    <a:lstStyle/>
                    <a:p>
                      <a:pPr rtl="0" fontAlgn="t">
                        <a:spcBef>
                          <a:spcPts val="0"/>
                        </a:spcBef>
                        <a:spcAft>
                          <a:spcPts val="0"/>
                        </a:spcAft>
                      </a:pPr>
                      <a:r>
                        <a:rPr lang="en-US" sz="1400" b="0" i="0" u="none" strike="noStrike" dirty="0">
                          <a:solidFill>
                            <a:srgbClr val="000000"/>
                          </a:solidFill>
                          <a:effectLst/>
                          <a:latin typeface="Verdana" panose="020B0604030504040204" pitchFamily="34" charset="0"/>
                        </a:rPr>
                        <a:t>Understand and respond: </a:t>
                      </a:r>
                      <a:endParaRPr lang="en-US" sz="1400" b="0" i="0" u="none" strike="noStrike" dirty="0" smtClean="0">
                        <a:solidFill>
                          <a:srgbClr val="000000"/>
                        </a:solidFill>
                        <a:effectLst/>
                        <a:latin typeface="Verdana" panose="020B0604030504040204" pitchFamily="34" charset="0"/>
                      </a:endParaRPr>
                    </a:p>
                    <a:p>
                      <a:pPr rtl="0" fontAlgn="t">
                        <a:spcBef>
                          <a:spcPts val="0"/>
                        </a:spcBef>
                        <a:spcAft>
                          <a:spcPts val="0"/>
                        </a:spcAft>
                      </a:pPr>
                      <a:endParaRPr lang="en-US" sz="800" b="0" i="0" u="none" strike="noStrike" dirty="0">
                        <a:solidFill>
                          <a:schemeClr val="dk1"/>
                        </a:solidFill>
                        <a:effectLst/>
                        <a:latin typeface="+mn-lt"/>
                      </a:endParaRPr>
                    </a:p>
                    <a:p>
                      <a:pPr marL="171450" indent="-171450" rtl="0" fontAlgn="t">
                        <a:spcBef>
                          <a:spcPts val="0"/>
                        </a:spcBef>
                        <a:spcAft>
                          <a:spcPts val="0"/>
                        </a:spcAft>
                        <a:buFont typeface="Arial" charset="0"/>
                        <a:buChar char="•"/>
                      </a:pPr>
                      <a:r>
                        <a:rPr lang="en-US" sz="1400" b="0" i="0" u="none" strike="noStrike" dirty="0" smtClean="0">
                          <a:solidFill>
                            <a:srgbClr val="000000"/>
                          </a:solidFill>
                          <a:effectLst/>
                          <a:latin typeface="Verdana" panose="020B0604030504040204" pitchFamily="34" charset="0"/>
                        </a:rPr>
                        <a:t>in </a:t>
                      </a:r>
                      <a:r>
                        <a:rPr lang="en-US" sz="1400" b="0" i="0" u="none" strike="noStrike" dirty="0">
                          <a:solidFill>
                            <a:srgbClr val="000000"/>
                          </a:solidFill>
                          <a:effectLst/>
                          <a:latin typeface="Verdana" panose="020B0604030504040204" pitchFamily="34" charset="0"/>
                        </a:rPr>
                        <a:t>speech to spoken language including face-to-face interaction; </a:t>
                      </a:r>
                      <a:endParaRPr lang="en-US" sz="1400" b="0" i="0" u="none" strike="noStrike" dirty="0">
                        <a:solidFill>
                          <a:srgbClr val="000000"/>
                        </a:solidFill>
                        <a:effectLst/>
                        <a:latin typeface="Arial" panose="020B0604020202020204" pitchFamily="34" charset="0"/>
                      </a:endParaRPr>
                    </a:p>
                    <a:p>
                      <a:pPr marL="171450" indent="-171450" rtl="0" fontAlgn="t">
                        <a:spcBef>
                          <a:spcPts val="0"/>
                        </a:spcBef>
                        <a:spcAft>
                          <a:spcPts val="0"/>
                        </a:spcAft>
                        <a:buFont typeface="Arial" charset="0"/>
                        <a:buChar char="•"/>
                      </a:pPr>
                      <a:r>
                        <a:rPr lang="en-US" sz="1400" b="0" i="0" u="none" strike="noStrike" dirty="0" smtClean="0">
                          <a:solidFill>
                            <a:srgbClr val="000000"/>
                          </a:solidFill>
                          <a:effectLst/>
                          <a:latin typeface="Verdana" panose="020B0604030504040204" pitchFamily="34" charset="0"/>
                        </a:rPr>
                        <a:t>in </a:t>
                      </a:r>
                      <a:r>
                        <a:rPr lang="en-US" sz="1400" b="0" i="0" u="none" strike="noStrike" dirty="0">
                          <a:solidFill>
                            <a:srgbClr val="000000"/>
                          </a:solidFill>
                          <a:effectLst/>
                          <a:latin typeface="Verdana" panose="020B0604030504040204" pitchFamily="34" charset="0"/>
                        </a:rPr>
                        <a:t>writing to spoken language drawn from a variety of sources</a:t>
                      </a:r>
                      <a:r>
                        <a:rPr lang="en-US" sz="1400" b="0" i="0" u="none" strike="noStrike" dirty="0" smtClean="0">
                          <a:solidFill>
                            <a:srgbClr val="000000"/>
                          </a:solidFill>
                          <a:effectLst/>
                          <a:latin typeface="Verdana" panose="020B0604030504040204" pitchFamily="34" charset="0"/>
                        </a:rPr>
                        <a:t>.</a:t>
                      </a:r>
                      <a:endParaRPr lang="en-US" sz="1400" dirty="0">
                        <a:effectLst/>
                      </a:endParaRPr>
                    </a:p>
                  </a:txBody>
                  <a:tcPr marL="66675" marR="66675"/>
                </a:tc>
                <a:tc>
                  <a:txBody>
                    <a:bodyPr/>
                    <a:lstStyle/>
                    <a:p>
                      <a:pPr algn="ctr" rtl="0" fontAlgn="t">
                        <a:spcBef>
                          <a:spcPts val="300"/>
                        </a:spcBef>
                        <a:spcAft>
                          <a:spcPts val="300"/>
                        </a:spcAft>
                      </a:pPr>
                      <a:r>
                        <a:rPr lang="en-GB" sz="1200" b="0" i="0" u="none" strike="noStrike" dirty="0" smtClean="0">
                          <a:solidFill>
                            <a:srgbClr val="000000"/>
                          </a:solidFill>
                          <a:effectLst/>
                          <a:latin typeface="Verdana" panose="020B0604030504040204" pitchFamily="34" charset="0"/>
                        </a:rPr>
                        <a:t>20%</a:t>
                      </a:r>
                      <a:endParaRPr lang="en-GB" sz="1200" dirty="0">
                        <a:effectLst/>
                      </a:endParaRPr>
                    </a:p>
                  </a:txBody>
                  <a:tcPr marL="66675" marR="66675"/>
                </a:tc>
              </a:tr>
              <a:tr h="922255">
                <a:tc>
                  <a:txBody>
                    <a:bodyPr/>
                    <a:lstStyle/>
                    <a:p>
                      <a:pPr rtl="0" fontAlgn="t">
                        <a:spcBef>
                          <a:spcPts val="300"/>
                        </a:spcBef>
                        <a:spcAft>
                          <a:spcPts val="300"/>
                        </a:spcAft>
                      </a:pPr>
                      <a:r>
                        <a:rPr lang="en-GB" sz="1200" b="1" i="0" u="none" strike="noStrike" dirty="0">
                          <a:solidFill>
                            <a:srgbClr val="000000"/>
                          </a:solidFill>
                          <a:effectLst/>
                          <a:latin typeface="Verdana" panose="020B0604030504040204" pitchFamily="34" charset="0"/>
                        </a:rPr>
                        <a:t>AO2</a:t>
                      </a:r>
                      <a:endParaRPr lang="en-GB" sz="1200" dirty="0">
                        <a:effectLst/>
                      </a:endParaRPr>
                    </a:p>
                  </a:txBody>
                  <a:tcPr marL="66675" marR="66675"/>
                </a:tc>
                <a:tc>
                  <a:txBody>
                    <a:bodyPr/>
                    <a:lstStyle/>
                    <a:p>
                      <a:pPr algn="l" rtl="0" fontAlgn="t">
                        <a:spcBef>
                          <a:spcPts val="0"/>
                        </a:spcBef>
                        <a:spcAft>
                          <a:spcPts val="0"/>
                        </a:spcAft>
                      </a:pPr>
                      <a:r>
                        <a:rPr lang="en-US" sz="1400" b="0" i="0" u="none" strike="noStrike" dirty="0">
                          <a:solidFill>
                            <a:srgbClr val="000000"/>
                          </a:solidFill>
                          <a:effectLst/>
                          <a:latin typeface="Verdana" panose="020B0604030504040204" pitchFamily="34" charset="0"/>
                        </a:rPr>
                        <a:t>Understand and respond: </a:t>
                      </a:r>
                      <a:endParaRPr lang="en-US" sz="1400" b="0" i="0" u="none" strike="noStrike" dirty="0" smtClean="0">
                        <a:solidFill>
                          <a:srgbClr val="000000"/>
                        </a:solidFill>
                        <a:effectLst/>
                        <a:latin typeface="Verdana" panose="020B0604030504040204" pitchFamily="34" charset="0"/>
                      </a:endParaRPr>
                    </a:p>
                    <a:p>
                      <a:pPr algn="l" rtl="0" fontAlgn="t">
                        <a:spcBef>
                          <a:spcPts val="0"/>
                        </a:spcBef>
                        <a:spcAft>
                          <a:spcPts val="0"/>
                        </a:spcAft>
                      </a:pPr>
                      <a:endParaRPr lang="en-US" sz="800" b="0" i="0" u="none" strike="noStrike" dirty="0">
                        <a:solidFill>
                          <a:schemeClr val="dk1"/>
                        </a:solidFill>
                        <a:effectLst/>
                        <a:latin typeface="+mn-lt"/>
                      </a:endParaRPr>
                    </a:p>
                    <a:p>
                      <a:pPr marL="171450" indent="-171450" algn="l" rtl="0" fontAlgn="t">
                        <a:spcBef>
                          <a:spcPts val="0"/>
                        </a:spcBef>
                        <a:spcAft>
                          <a:spcPts val="0"/>
                        </a:spcAft>
                        <a:buFont typeface="Arial" charset="0"/>
                        <a:buChar char="•"/>
                      </a:pPr>
                      <a:r>
                        <a:rPr lang="en-US" sz="1400" b="0" i="0" u="none" strike="noStrike" dirty="0" smtClean="0">
                          <a:solidFill>
                            <a:srgbClr val="000000"/>
                          </a:solidFill>
                          <a:effectLst/>
                          <a:latin typeface="Verdana" panose="020B0604030504040204" pitchFamily="34" charset="0"/>
                        </a:rPr>
                        <a:t>in </a:t>
                      </a:r>
                      <a:r>
                        <a:rPr lang="en-US" sz="1400" b="0" i="0" u="none" strike="noStrike" dirty="0">
                          <a:solidFill>
                            <a:srgbClr val="000000"/>
                          </a:solidFill>
                          <a:effectLst/>
                          <a:latin typeface="Verdana" panose="020B0604030504040204" pitchFamily="34" charset="0"/>
                        </a:rPr>
                        <a:t>speech to written language drawn from a variety of </a:t>
                      </a:r>
                      <a:r>
                        <a:rPr lang="en-US" sz="1400" b="0" i="0" u="none" strike="noStrike" dirty="0" smtClean="0">
                          <a:solidFill>
                            <a:srgbClr val="000000"/>
                          </a:solidFill>
                          <a:effectLst/>
                          <a:latin typeface="Verdana" panose="020B0604030504040204" pitchFamily="34" charset="0"/>
                        </a:rPr>
                        <a:t>sources;</a:t>
                      </a:r>
                      <a:endParaRPr lang="en-US" sz="1400" b="0" i="0" u="none" strike="noStrike" dirty="0">
                        <a:solidFill>
                          <a:srgbClr val="000000"/>
                        </a:solidFill>
                        <a:effectLst/>
                        <a:latin typeface="Arial" panose="020B0604020202020204" pitchFamily="34" charset="0"/>
                      </a:endParaRPr>
                    </a:p>
                    <a:p>
                      <a:pPr marL="171450" indent="-171450" algn="l" rtl="0" fontAlgn="t">
                        <a:spcBef>
                          <a:spcPts val="0"/>
                        </a:spcBef>
                        <a:spcAft>
                          <a:spcPts val="0"/>
                        </a:spcAft>
                        <a:buFont typeface="Arial" charset="0"/>
                        <a:buChar char="•"/>
                      </a:pPr>
                      <a:r>
                        <a:rPr lang="en-US" sz="1400" b="0" i="0" u="none" strike="noStrike" dirty="0" smtClean="0">
                          <a:solidFill>
                            <a:srgbClr val="000000"/>
                          </a:solidFill>
                          <a:effectLst/>
                          <a:latin typeface="Verdana" panose="020B0604030504040204" pitchFamily="34" charset="0"/>
                        </a:rPr>
                        <a:t>in </a:t>
                      </a:r>
                      <a:r>
                        <a:rPr lang="en-US" sz="1400" b="0" i="0" u="none" strike="noStrike" dirty="0">
                          <a:solidFill>
                            <a:srgbClr val="000000"/>
                          </a:solidFill>
                          <a:effectLst/>
                          <a:latin typeface="Verdana" panose="020B0604030504040204" pitchFamily="34" charset="0"/>
                        </a:rPr>
                        <a:t>writing to written language drawn from a variety of sources</a:t>
                      </a:r>
                      <a:r>
                        <a:rPr lang="en-US" sz="1400" b="0" i="0" u="none" strike="noStrike" dirty="0" smtClean="0">
                          <a:solidFill>
                            <a:srgbClr val="000000"/>
                          </a:solidFill>
                          <a:effectLst/>
                          <a:latin typeface="Verdana" panose="020B0604030504040204" pitchFamily="34" charset="0"/>
                        </a:rPr>
                        <a:t>.</a:t>
                      </a:r>
                      <a:endParaRPr lang="en-US" sz="1400" dirty="0">
                        <a:effectLst/>
                      </a:endParaRPr>
                    </a:p>
                  </a:txBody>
                  <a:tcPr marL="66675" marR="66675"/>
                </a:tc>
                <a:tc>
                  <a:txBody>
                    <a:bodyPr/>
                    <a:lstStyle/>
                    <a:p>
                      <a:pPr algn="ctr" rtl="0" fontAlgn="t">
                        <a:spcBef>
                          <a:spcPts val="300"/>
                        </a:spcBef>
                        <a:spcAft>
                          <a:spcPts val="300"/>
                        </a:spcAft>
                      </a:pPr>
                      <a:r>
                        <a:rPr lang="en-GB" sz="1200" b="0" i="0" u="none" strike="noStrike" dirty="0" smtClean="0">
                          <a:solidFill>
                            <a:srgbClr val="000000"/>
                          </a:solidFill>
                          <a:effectLst/>
                          <a:latin typeface="Verdana" panose="020B0604030504040204" pitchFamily="34" charset="0"/>
                        </a:rPr>
                        <a:t>30%</a:t>
                      </a:r>
                      <a:endParaRPr lang="en-GB" sz="1200" dirty="0">
                        <a:effectLst/>
                      </a:endParaRPr>
                    </a:p>
                  </a:txBody>
                  <a:tcPr marL="66675" marR="66675"/>
                </a:tc>
              </a:tr>
              <a:tr h="493104">
                <a:tc>
                  <a:txBody>
                    <a:bodyPr/>
                    <a:lstStyle/>
                    <a:p>
                      <a:pPr rtl="0" fontAlgn="t">
                        <a:spcBef>
                          <a:spcPts val="300"/>
                        </a:spcBef>
                        <a:spcAft>
                          <a:spcPts val="300"/>
                        </a:spcAft>
                      </a:pPr>
                      <a:r>
                        <a:rPr lang="en-GB" sz="1200" b="1" i="0" u="none" strike="noStrike">
                          <a:solidFill>
                            <a:srgbClr val="000000"/>
                          </a:solidFill>
                          <a:effectLst/>
                          <a:latin typeface="Verdana" panose="020B0604030504040204" pitchFamily="34" charset="0"/>
                        </a:rPr>
                        <a:t>AO3</a:t>
                      </a:r>
                      <a:endParaRPr lang="en-GB" sz="1200">
                        <a:effectLst/>
                      </a:endParaRPr>
                    </a:p>
                  </a:txBody>
                  <a:tcPr marL="66675" marR="66675"/>
                </a:tc>
                <a:tc>
                  <a:txBody>
                    <a:bodyPr/>
                    <a:lstStyle/>
                    <a:p>
                      <a:pPr rtl="0" fontAlgn="t">
                        <a:spcBef>
                          <a:spcPts val="0"/>
                        </a:spcBef>
                        <a:spcAft>
                          <a:spcPts val="0"/>
                        </a:spcAft>
                      </a:pPr>
                      <a:r>
                        <a:rPr lang="en-US" sz="1400" b="0" i="0" u="none" strike="noStrike" dirty="0">
                          <a:solidFill>
                            <a:srgbClr val="000000"/>
                          </a:solidFill>
                          <a:effectLst/>
                          <a:latin typeface="Verdana" panose="020B0604030504040204" pitchFamily="34" charset="0"/>
                        </a:rPr>
                        <a:t>Manipulate the language accurately, in spoken and written forms, using a range of lexis and structure</a:t>
                      </a:r>
                      <a:r>
                        <a:rPr lang="en-US" sz="1400" b="0" i="0" u="none" strike="noStrike" dirty="0" smtClean="0">
                          <a:solidFill>
                            <a:srgbClr val="000000"/>
                          </a:solidFill>
                          <a:effectLst/>
                          <a:latin typeface="Verdana" panose="020B0604030504040204" pitchFamily="34" charset="0"/>
                        </a:rPr>
                        <a:t>.</a:t>
                      </a:r>
                    </a:p>
                    <a:p>
                      <a:pPr rtl="0" fontAlgn="t">
                        <a:spcBef>
                          <a:spcPts val="0"/>
                        </a:spcBef>
                        <a:spcAft>
                          <a:spcPts val="0"/>
                        </a:spcAft>
                      </a:pPr>
                      <a:endParaRPr lang="en-US" sz="1400" dirty="0">
                        <a:effectLst/>
                      </a:endParaRPr>
                    </a:p>
                  </a:txBody>
                  <a:tcPr marL="66675" marR="66675"/>
                </a:tc>
                <a:tc>
                  <a:txBody>
                    <a:bodyPr/>
                    <a:lstStyle/>
                    <a:p>
                      <a:pPr algn="ctr" rtl="0" fontAlgn="t">
                        <a:spcBef>
                          <a:spcPts val="300"/>
                        </a:spcBef>
                        <a:spcAft>
                          <a:spcPts val="300"/>
                        </a:spcAft>
                      </a:pPr>
                      <a:r>
                        <a:rPr lang="en-GB" sz="1200" b="0" i="0" u="none" strike="noStrike" dirty="0" smtClean="0">
                          <a:solidFill>
                            <a:srgbClr val="000000"/>
                          </a:solidFill>
                          <a:effectLst/>
                          <a:latin typeface="Verdana" panose="020B0604030504040204" pitchFamily="34" charset="0"/>
                        </a:rPr>
                        <a:t>30%</a:t>
                      </a:r>
                      <a:endParaRPr lang="en-GB" sz="1200" dirty="0">
                        <a:effectLst/>
                      </a:endParaRPr>
                    </a:p>
                  </a:txBody>
                  <a:tcPr marL="66675" marR="66675"/>
                </a:tc>
              </a:tr>
              <a:tr h="1676555">
                <a:tc>
                  <a:txBody>
                    <a:bodyPr/>
                    <a:lstStyle/>
                    <a:p>
                      <a:pPr rtl="0" fontAlgn="t">
                        <a:spcBef>
                          <a:spcPts val="300"/>
                        </a:spcBef>
                        <a:spcAft>
                          <a:spcPts val="300"/>
                        </a:spcAft>
                      </a:pPr>
                      <a:r>
                        <a:rPr lang="en-GB" sz="1200" b="1" i="0" u="none" strike="noStrike" dirty="0">
                          <a:solidFill>
                            <a:srgbClr val="000000"/>
                          </a:solidFill>
                          <a:effectLst/>
                          <a:latin typeface="Verdana" panose="020B0604030504040204" pitchFamily="34" charset="0"/>
                        </a:rPr>
                        <a:t>AO4</a:t>
                      </a:r>
                      <a:endParaRPr lang="en-GB" sz="1200" dirty="0">
                        <a:effectLst/>
                      </a:endParaRPr>
                    </a:p>
                  </a:txBody>
                  <a:tcPr marL="66675" marR="66675" anchor="ctr"/>
                </a:tc>
                <a:tc>
                  <a:txBody>
                    <a:bodyPr/>
                    <a:lstStyle/>
                    <a:p>
                      <a:pPr rtl="0" fontAlgn="t">
                        <a:spcBef>
                          <a:spcPts val="0"/>
                        </a:spcBef>
                        <a:spcAft>
                          <a:spcPts val="0"/>
                        </a:spcAft>
                      </a:pPr>
                      <a:r>
                        <a:rPr lang="en-US" sz="1400" b="1" i="0" u="none" strike="noStrike" dirty="0" smtClean="0">
                          <a:solidFill>
                            <a:srgbClr val="000000"/>
                          </a:solidFill>
                          <a:effectLst/>
                          <a:latin typeface="Verdana" panose="020B0604030504040204" pitchFamily="34" charset="0"/>
                        </a:rPr>
                        <a:t>AS:</a:t>
                      </a:r>
                      <a:r>
                        <a:rPr lang="en-US" sz="1400" b="0" i="0" u="none" strike="noStrike" dirty="0" smtClean="0">
                          <a:solidFill>
                            <a:srgbClr val="000000"/>
                          </a:solidFill>
                          <a:effectLst/>
                          <a:latin typeface="Verdana" panose="020B0604030504040204" pitchFamily="34" charset="0"/>
                        </a:rPr>
                        <a:t> Show </a:t>
                      </a:r>
                      <a:r>
                        <a:rPr lang="en-US" sz="1400" b="0" i="0" u="none" strike="noStrike" dirty="0">
                          <a:solidFill>
                            <a:srgbClr val="000000"/>
                          </a:solidFill>
                          <a:effectLst/>
                          <a:latin typeface="Verdana" panose="020B0604030504040204" pitchFamily="34" charset="0"/>
                        </a:rPr>
                        <a:t>knowledge and understanding of, and respond critically to, different aspects of the culture and society of countries/communities where the language is spoken</a:t>
                      </a:r>
                      <a:r>
                        <a:rPr lang="en-US" sz="1400" b="0" i="0" u="none" strike="noStrike" dirty="0" smtClean="0">
                          <a:solidFill>
                            <a:srgbClr val="000000"/>
                          </a:solidFill>
                          <a:effectLst/>
                          <a:latin typeface="Verdana" panose="020B0604030504040204" pitchFamily="34" charset="0"/>
                        </a:rPr>
                        <a:t>.</a:t>
                      </a:r>
                    </a:p>
                    <a:p>
                      <a:pPr rtl="0" fontAlgn="t">
                        <a:spcBef>
                          <a:spcPts val="0"/>
                        </a:spcBef>
                        <a:spcAft>
                          <a:spcPts val="0"/>
                        </a:spcAft>
                      </a:pPr>
                      <a:endParaRPr lang="en-US" sz="800" b="0" i="0" u="none" strike="noStrike" dirty="0" smtClean="0">
                        <a:solidFill>
                          <a:srgbClr val="000000"/>
                        </a:solidFill>
                        <a:effectLst/>
                        <a:latin typeface="Verdana" panose="020B0604030504040204" pitchFamily="34" charset="0"/>
                      </a:endParaRPr>
                    </a:p>
                    <a:p>
                      <a:pPr rtl="0" fontAlgn="t">
                        <a:spcBef>
                          <a:spcPts val="0"/>
                        </a:spcBef>
                        <a:spcAft>
                          <a:spcPts val="0"/>
                        </a:spcAft>
                      </a:pPr>
                      <a:r>
                        <a:rPr lang="en-US" sz="1400" b="1" i="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A level</a:t>
                      </a:r>
                      <a:r>
                        <a:rPr lang="en-US" sz="1400" b="0" i="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a:t>
                      </a:r>
                      <a:r>
                        <a:rPr lang="en-US" sz="1400" b="0" i="0" u="none" strike="noStrike" kern="1200" baseline="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 </a:t>
                      </a:r>
                      <a:r>
                        <a:rPr lang="en-US" sz="1400" b="0" i="0" u="none" strike="noStrike" kern="1200" dirty="0" smtClean="0">
                          <a:solidFill>
                            <a:schemeClr val="dk1"/>
                          </a:solidFill>
                          <a:effectLst/>
                          <a:latin typeface="Verdana" panose="020B0604030504040204" pitchFamily="34" charset="0"/>
                          <a:ea typeface="Verdana" panose="020B0604030504040204" pitchFamily="34" charset="0"/>
                          <a:cs typeface="Verdana" panose="020B0604030504040204" pitchFamily="34" charset="0"/>
                        </a:rPr>
                        <a:t>Show knowledge and understanding of, and respond critically and analytically to, different aspects of the culture and society of countries/communities where the language is spoken. </a:t>
                      </a:r>
                      <a:endParaRPr lang="en-US" sz="1400" dirty="0">
                        <a:effectLst/>
                        <a:latin typeface="Verdana" panose="020B0604030504040204" pitchFamily="34" charset="0"/>
                        <a:ea typeface="Verdana" panose="020B0604030504040204" pitchFamily="34" charset="0"/>
                        <a:cs typeface="Verdana" panose="020B0604030504040204" pitchFamily="34" charset="0"/>
                      </a:endParaRPr>
                    </a:p>
                  </a:txBody>
                  <a:tcPr marL="66675" marR="66675"/>
                </a:tc>
                <a:tc>
                  <a:txBody>
                    <a:bodyPr/>
                    <a:lstStyle/>
                    <a:p>
                      <a:pPr algn="ctr" rtl="0" fontAlgn="t">
                        <a:spcBef>
                          <a:spcPts val="300"/>
                        </a:spcBef>
                        <a:spcAft>
                          <a:spcPts val="300"/>
                        </a:spcAft>
                      </a:pPr>
                      <a:r>
                        <a:rPr lang="en-GB" sz="1200" b="0" i="0" u="none" strike="noStrike" dirty="0" smtClean="0">
                          <a:solidFill>
                            <a:srgbClr val="000000"/>
                          </a:solidFill>
                          <a:effectLst/>
                          <a:latin typeface="Verdana" panose="020B0604030504040204" pitchFamily="34" charset="0"/>
                        </a:rPr>
                        <a:t>20%</a:t>
                      </a:r>
                      <a:endParaRPr lang="en-GB" sz="1200" dirty="0">
                        <a:effectLst/>
                      </a:endParaRPr>
                    </a:p>
                  </a:txBody>
                  <a:tcPr marL="66675" marR="66675" anchor="ctr"/>
                </a:tc>
              </a:tr>
            </a:tbl>
          </a:graphicData>
        </a:graphic>
      </p:graphicFrame>
    </p:spTree>
    <p:extLst>
      <p:ext uri="{BB962C8B-B14F-4D97-AF65-F5344CB8AC3E}">
        <p14:creationId xmlns:p14="http://schemas.microsoft.com/office/powerpoint/2010/main" val="6054933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altLang="en-US" sz="3200" b="1" dirty="0">
                <a:solidFill>
                  <a:schemeClr val="tx2"/>
                </a:solidFill>
                <a:latin typeface="Verdana" panose="020B0604030504040204" pitchFamily="34" charset="0"/>
                <a:cs typeface="Myriad Pro" charset="0"/>
              </a:rPr>
              <a:t>Overview of new AS </a:t>
            </a:r>
            <a:r>
              <a:rPr lang="en-GB" altLang="en-US" sz="3200" b="1" dirty="0" smtClean="0">
                <a:solidFill>
                  <a:schemeClr val="tx2"/>
                </a:solidFill>
                <a:latin typeface="Verdana" panose="020B0604030504040204" pitchFamily="34" charset="0"/>
                <a:cs typeface="Myriad Pro" charset="0"/>
              </a:rPr>
              <a:t/>
            </a:r>
            <a:br>
              <a:rPr lang="en-GB" altLang="en-US" sz="3200" b="1" dirty="0" smtClean="0">
                <a:solidFill>
                  <a:schemeClr val="tx2"/>
                </a:solidFill>
                <a:latin typeface="Verdana" panose="020B0604030504040204" pitchFamily="34" charset="0"/>
                <a:cs typeface="Myriad Pro" charset="0"/>
              </a:rPr>
            </a:br>
            <a:r>
              <a:rPr lang="en-GB" altLang="en-US" sz="3200" b="1" dirty="0" smtClean="0">
                <a:solidFill>
                  <a:schemeClr val="tx2"/>
                </a:solidFill>
                <a:latin typeface="Verdana" panose="020B0604030504040204" pitchFamily="34" charset="0"/>
                <a:cs typeface="Myriad Pro" charset="0"/>
              </a:rPr>
              <a:t>specification</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825572963"/>
              </p:ext>
            </p:extLst>
          </p:nvPr>
        </p:nvGraphicFramePr>
        <p:xfrm>
          <a:off x="240610" y="1600200"/>
          <a:ext cx="8722771" cy="4067025"/>
        </p:xfrm>
        <a:graphic>
          <a:graphicData uri="http://schemas.openxmlformats.org/drawingml/2006/table">
            <a:tbl>
              <a:tblPr firstRow="1" bandRow="1">
                <a:tableStyleId>{93296810-A885-4BE3-A3E7-6D5BEEA58F35}</a:tableStyleId>
              </a:tblPr>
              <a:tblGrid>
                <a:gridCol w="2114778"/>
                <a:gridCol w="827068"/>
                <a:gridCol w="832704"/>
                <a:gridCol w="863309"/>
                <a:gridCol w="973637"/>
                <a:gridCol w="3111275"/>
              </a:tblGrid>
              <a:tr h="370840">
                <a:tc>
                  <a:txBody>
                    <a:bodyPr/>
                    <a:lstStyle/>
                    <a:p>
                      <a:endParaRPr lang="en-GB" dirty="0"/>
                    </a:p>
                  </a:txBody>
                  <a:tcPr/>
                </a:tc>
                <a:tc gridSpan="4">
                  <a:txBody>
                    <a:bodyPr/>
                    <a:lstStyle/>
                    <a:p>
                      <a:pPr rtl="0" fontAlgn="ctr">
                        <a:spcBef>
                          <a:spcPts val="600"/>
                        </a:spcBef>
                        <a:spcAft>
                          <a:spcPts val="300"/>
                        </a:spcAft>
                      </a:pPr>
                      <a:r>
                        <a:rPr lang="en-GB" b="1" i="0" u="none" strike="noStrike" dirty="0">
                          <a:solidFill>
                            <a:srgbClr val="FFFFFF"/>
                          </a:solidFill>
                          <a:effectLst/>
                          <a:latin typeface="Verdana" panose="020B0604030504040204" pitchFamily="34" charset="0"/>
                        </a:rPr>
                        <a:t>Assessment Objectives</a:t>
                      </a:r>
                      <a:endParaRPr lang="en-GB" dirty="0">
                        <a:effectLst/>
                      </a:endParaRPr>
                    </a:p>
                  </a:txBody>
                  <a:tcPr marL="66675" marR="66675" anchor="ct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rtl="0" fontAlgn="ctr">
                        <a:spcBef>
                          <a:spcPts val="600"/>
                        </a:spcBef>
                        <a:spcAft>
                          <a:spcPts val="300"/>
                        </a:spcAft>
                      </a:pPr>
                      <a:endParaRPr lang="en-GB" dirty="0">
                        <a:effectLst/>
                      </a:endParaRPr>
                    </a:p>
                  </a:txBody>
                  <a:tcPr marL="66675" marR="66675" anchor="ctr"/>
                </a:tc>
              </a:tr>
              <a:tr h="370840">
                <a:tc>
                  <a:txBody>
                    <a:bodyPr/>
                    <a:lstStyle/>
                    <a:p>
                      <a:endParaRPr lang="en-GB" dirty="0"/>
                    </a:p>
                  </a:txBody>
                  <a:tcPr/>
                </a:tc>
                <a:tc>
                  <a:txBody>
                    <a:bodyPr/>
                    <a:lstStyle/>
                    <a:p>
                      <a:pPr algn="ctr" rtl="0" fontAlgn="ctr">
                        <a:spcBef>
                          <a:spcPts val="600"/>
                        </a:spcBef>
                        <a:spcAft>
                          <a:spcPts val="300"/>
                        </a:spcAft>
                      </a:pPr>
                      <a:r>
                        <a:rPr lang="en-GB" sz="1400" b="1" i="0" u="none" strike="noStrike" dirty="0">
                          <a:solidFill>
                            <a:srgbClr val="FFFFFF"/>
                          </a:solidFill>
                          <a:effectLst/>
                          <a:latin typeface="Verdana" panose="020B0604030504040204" pitchFamily="34" charset="0"/>
                        </a:rPr>
                        <a:t>AO1 %</a:t>
                      </a:r>
                      <a:endParaRPr lang="en-GB" sz="1400" dirty="0">
                        <a:effectLst/>
                      </a:endParaRPr>
                    </a:p>
                  </a:txBody>
                  <a:tcPr marL="66675" marR="66675" anchor="ctr"/>
                </a:tc>
                <a:tc>
                  <a:txBody>
                    <a:bodyPr/>
                    <a:lstStyle/>
                    <a:p>
                      <a:pPr algn="ctr" rtl="0" fontAlgn="ctr">
                        <a:spcBef>
                          <a:spcPts val="600"/>
                        </a:spcBef>
                        <a:spcAft>
                          <a:spcPts val="300"/>
                        </a:spcAft>
                      </a:pPr>
                      <a:r>
                        <a:rPr lang="en-GB" sz="1400" b="1" i="0" u="none" strike="noStrike" dirty="0">
                          <a:solidFill>
                            <a:srgbClr val="FFFFFF"/>
                          </a:solidFill>
                          <a:effectLst/>
                          <a:latin typeface="Verdana" panose="020B0604030504040204" pitchFamily="34" charset="0"/>
                        </a:rPr>
                        <a:t>AO2 %</a:t>
                      </a:r>
                      <a:endParaRPr lang="en-GB" sz="1400" dirty="0">
                        <a:effectLst/>
                      </a:endParaRPr>
                    </a:p>
                  </a:txBody>
                  <a:tcPr marL="66675" marR="66675" anchor="ctr"/>
                </a:tc>
                <a:tc>
                  <a:txBody>
                    <a:bodyPr/>
                    <a:lstStyle/>
                    <a:p>
                      <a:pPr algn="ctr" rtl="0" fontAlgn="ctr">
                        <a:spcBef>
                          <a:spcPts val="600"/>
                        </a:spcBef>
                        <a:spcAft>
                          <a:spcPts val="300"/>
                        </a:spcAft>
                      </a:pPr>
                      <a:r>
                        <a:rPr lang="en-GB" sz="1400" b="1" i="0" u="none" strike="noStrike" dirty="0">
                          <a:solidFill>
                            <a:srgbClr val="FFFFFF"/>
                          </a:solidFill>
                          <a:effectLst/>
                          <a:latin typeface="Verdana" panose="020B0604030504040204" pitchFamily="34" charset="0"/>
                        </a:rPr>
                        <a:t>AO3 %</a:t>
                      </a:r>
                      <a:endParaRPr lang="en-GB" sz="1400" dirty="0">
                        <a:effectLst/>
                      </a:endParaRPr>
                    </a:p>
                  </a:txBody>
                  <a:tcPr marL="66675" marR="66675" anchor="ctr"/>
                </a:tc>
                <a:tc>
                  <a:txBody>
                    <a:bodyPr/>
                    <a:lstStyle/>
                    <a:p>
                      <a:pPr algn="ctr" rtl="0" fontAlgn="ctr">
                        <a:spcBef>
                          <a:spcPts val="600"/>
                        </a:spcBef>
                        <a:spcAft>
                          <a:spcPts val="300"/>
                        </a:spcAft>
                      </a:pPr>
                      <a:r>
                        <a:rPr lang="en-GB" sz="1400" b="1" i="0" u="none" strike="noStrike" dirty="0" smtClean="0">
                          <a:solidFill>
                            <a:srgbClr val="FFFFFF"/>
                          </a:solidFill>
                          <a:effectLst/>
                          <a:latin typeface="Verdana" panose="020B0604030504040204" pitchFamily="34" charset="0"/>
                        </a:rPr>
                        <a:t>AO4</a:t>
                      </a:r>
                    </a:p>
                    <a:p>
                      <a:pPr algn="ctr" rtl="0" fontAlgn="ctr">
                        <a:spcBef>
                          <a:spcPts val="600"/>
                        </a:spcBef>
                        <a:spcAft>
                          <a:spcPts val="300"/>
                        </a:spcAft>
                      </a:pPr>
                      <a:r>
                        <a:rPr lang="en-GB" sz="1400" b="1" i="0" u="none" strike="noStrike" dirty="0" smtClean="0">
                          <a:solidFill>
                            <a:srgbClr val="FFFFFF"/>
                          </a:solidFill>
                          <a:effectLst/>
                          <a:latin typeface="Verdana" panose="020B0604030504040204" pitchFamily="34" charset="0"/>
                        </a:rPr>
                        <a:t> </a:t>
                      </a:r>
                      <a:r>
                        <a:rPr lang="en-GB" sz="1400" b="1" i="0" u="none" strike="noStrike" dirty="0">
                          <a:solidFill>
                            <a:srgbClr val="FFFFFF"/>
                          </a:solidFill>
                          <a:effectLst/>
                          <a:latin typeface="Verdana" panose="020B0604030504040204" pitchFamily="34" charset="0"/>
                        </a:rPr>
                        <a:t>%</a:t>
                      </a:r>
                      <a:endParaRPr lang="en-GB" sz="1400" dirty="0">
                        <a:effectLst/>
                      </a:endParaRPr>
                    </a:p>
                  </a:txBody>
                  <a:tcPr marL="66675" marR="66675" anchor="ctr"/>
                </a:tc>
                <a:tc>
                  <a:txBody>
                    <a:bodyPr/>
                    <a:lstStyle/>
                    <a:p>
                      <a:pPr algn="ctr" rtl="0" fontAlgn="t">
                        <a:spcBef>
                          <a:spcPts val="600"/>
                        </a:spcBef>
                        <a:spcAft>
                          <a:spcPts val="300"/>
                        </a:spcAft>
                      </a:pPr>
                      <a:r>
                        <a:rPr lang="en-US" sz="1400" b="1" i="0" u="none" strike="noStrike" dirty="0">
                          <a:solidFill>
                            <a:srgbClr val="FFFFFF"/>
                          </a:solidFill>
                          <a:effectLst/>
                          <a:latin typeface="Verdana" panose="020B0604030504040204" pitchFamily="34" charset="0"/>
                        </a:rPr>
                        <a:t>Total for all Assessment Objectives</a:t>
                      </a:r>
                      <a:endParaRPr lang="en-US" sz="1400" dirty="0">
                        <a:effectLst/>
                      </a:endParaRPr>
                    </a:p>
                  </a:txBody>
                  <a:tcPr marL="66675" marR="66675"/>
                </a:tc>
              </a:tr>
              <a:tr h="1046965">
                <a:tc>
                  <a:txBody>
                    <a:bodyPr/>
                    <a:lstStyle/>
                    <a:p>
                      <a:r>
                        <a:rPr lang="en-US" sz="1600" b="0" i="0" u="none" strike="noStrike" kern="1200" dirty="0" smtClean="0">
                          <a:solidFill>
                            <a:schemeClr val="dk1"/>
                          </a:solidFill>
                          <a:effectLst/>
                          <a:latin typeface="+mn-lt"/>
                          <a:ea typeface="+mn-ea"/>
                          <a:cs typeface="+mn-cs"/>
                        </a:rPr>
                        <a:t>Paper 1: </a:t>
                      </a:r>
                    </a:p>
                    <a:p>
                      <a:r>
                        <a:rPr lang="en-US" sz="1600" b="0" i="0" u="none" strike="noStrike" kern="1200" dirty="0" smtClean="0">
                          <a:solidFill>
                            <a:schemeClr val="dk1"/>
                          </a:solidFill>
                          <a:effectLst/>
                          <a:latin typeface="+mn-lt"/>
                          <a:ea typeface="+mn-ea"/>
                          <a:cs typeface="+mn-cs"/>
                        </a:rPr>
                        <a:t>Listening, Reading and Translation into English</a:t>
                      </a:r>
                      <a:endParaRPr lang="en-GB" sz="1600" dirty="0"/>
                    </a:p>
                  </a:txBody>
                  <a:tcPr/>
                </a:tc>
                <a:tc>
                  <a:txBody>
                    <a:bodyPr/>
                    <a:lstStyle/>
                    <a:p>
                      <a:pPr algn="ctr" rtl="0" fontAlgn="t">
                        <a:spcBef>
                          <a:spcPts val="300"/>
                        </a:spcBef>
                        <a:spcAft>
                          <a:spcPts val="300"/>
                        </a:spcAft>
                      </a:pPr>
                      <a:r>
                        <a:rPr lang="en-GB" sz="1600" b="0" i="0" u="none" strike="noStrike" dirty="0">
                          <a:solidFill>
                            <a:srgbClr val="000000"/>
                          </a:solidFill>
                          <a:effectLst/>
                          <a:latin typeface="Verdana" panose="020B0604030504040204" pitchFamily="34" charset="0"/>
                        </a:rPr>
                        <a:t>15</a:t>
                      </a:r>
                      <a:endParaRPr lang="en-GB" sz="1600" dirty="0">
                        <a:effectLst/>
                      </a:endParaRPr>
                    </a:p>
                  </a:txBody>
                  <a:tcPr marL="66675" marR="66675" anchor="ctr"/>
                </a:tc>
                <a:tc>
                  <a:txBody>
                    <a:bodyPr/>
                    <a:lstStyle/>
                    <a:p>
                      <a:pPr algn="ctr" rtl="0" fontAlgn="t">
                        <a:spcBef>
                          <a:spcPts val="300"/>
                        </a:spcBef>
                        <a:spcAft>
                          <a:spcPts val="300"/>
                        </a:spcAft>
                      </a:pPr>
                      <a:r>
                        <a:rPr lang="en-GB" sz="1600" b="0" i="0" u="none" strike="noStrike">
                          <a:solidFill>
                            <a:srgbClr val="000000"/>
                          </a:solidFill>
                          <a:effectLst/>
                          <a:latin typeface="Verdana" panose="020B0604030504040204" pitchFamily="34" charset="0"/>
                        </a:rPr>
                        <a:t>25</a:t>
                      </a:r>
                      <a:endParaRPr lang="en-GB" sz="1600">
                        <a:effectLst/>
                      </a:endParaRPr>
                    </a:p>
                  </a:txBody>
                  <a:tcPr marL="66675" marR="66675" anchor="ctr"/>
                </a:tc>
                <a:tc>
                  <a:txBody>
                    <a:bodyPr/>
                    <a:lstStyle/>
                    <a:p>
                      <a:pPr algn="ctr" fontAlgn="t"/>
                      <a:r>
                        <a:rPr lang="en-GB" sz="1600">
                          <a:effectLst/>
                        </a:rPr>
                        <a:t/>
                      </a:r>
                      <a:br>
                        <a:rPr lang="en-GB" sz="1600">
                          <a:effectLst/>
                        </a:rPr>
                      </a:br>
                      <a:endParaRPr lang="en-GB" sz="1600">
                        <a:effectLst/>
                      </a:endParaRPr>
                    </a:p>
                  </a:txBody>
                  <a:tcPr marL="66675" marR="66675" anchor="ctr"/>
                </a:tc>
                <a:tc>
                  <a:txBody>
                    <a:bodyPr/>
                    <a:lstStyle/>
                    <a:p>
                      <a:pPr algn="ctr" fontAlgn="t"/>
                      <a:r>
                        <a:rPr lang="en-GB" sz="1600" dirty="0">
                          <a:effectLst/>
                        </a:rPr>
                        <a:t/>
                      </a:r>
                      <a:br>
                        <a:rPr lang="en-GB" sz="1600" dirty="0">
                          <a:effectLst/>
                        </a:rPr>
                      </a:br>
                      <a:endParaRPr lang="en-GB" sz="1600" dirty="0">
                        <a:effectLst/>
                      </a:endParaRPr>
                    </a:p>
                  </a:txBody>
                  <a:tcPr marL="66675" marR="66675" anchor="ctr"/>
                </a:tc>
                <a:tc>
                  <a:txBody>
                    <a:bodyPr/>
                    <a:lstStyle/>
                    <a:p>
                      <a:pPr algn="ctr"/>
                      <a:r>
                        <a:rPr lang="en-GB" dirty="0" smtClean="0"/>
                        <a:t>40%</a:t>
                      </a:r>
                      <a:endParaRPr lang="en-GB" dirty="0"/>
                    </a:p>
                  </a:txBody>
                  <a:tcPr marL="66675" marR="66675" anchor="ct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dirty="0" smtClean="0">
                          <a:solidFill>
                            <a:schemeClr val="dk1"/>
                          </a:solidFill>
                          <a:effectLst/>
                          <a:latin typeface="+mn-lt"/>
                          <a:ea typeface="+mn-ea"/>
                          <a:cs typeface="+mn-cs"/>
                        </a:rPr>
                        <a:t>Paper 2: </a:t>
                      </a:r>
                    </a:p>
                    <a:p>
                      <a:pPr marL="0" marR="0" indent="0" algn="l" defTabSz="457200" rtl="0" eaLnBrk="1" fontAlgn="auto" latinLnBrk="0" hangingPunct="1">
                        <a:lnSpc>
                          <a:spcPct val="100000"/>
                        </a:lnSpc>
                        <a:spcBef>
                          <a:spcPts val="0"/>
                        </a:spcBef>
                        <a:spcAft>
                          <a:spcPts val="0"/>
                        </a:spcAft>
                        <a:buClrTx/>
                        <a:buSzTx/>
                        <a:buFontTx/>
                        <a:buNone/>
                        <a:tabLst/>
                        <a:defRPr/>
                      </a:pPr>
                      <a:r>
                        <a:rPr lang="en-US" sz="1600" b="0" i="0" u="none" strike="noStrike" kern="1200" dirty="0" smtClean="0">
                          <a:solidFill>
                            <a:schemeClr val="dk1"/>
                          </a:solidFill>
                          <a:effectLst/>
                          <a:latin typeface="+mn-lt"/>
                          <a:ea typeface="+mn-ea"/>
                          <a:cs typeface="+mn-cs"/>
                        </a:rPr>
                        <a:t>Written response to works, Translation into German</a:t>
                      </a:r>
                      <a:endParaRPr lang="en-GB" sz="1600" dirty="0"/>
                    </a:p>
                  </a:txBody>
                  <a:tcPr/>
                </a:tc>
                <a:tc>
                  <a:txBody>
                    <a:bodyPr/>
                    <a:lstStyle/>
                    <a:p>
                      <a:pPr algn="ctr" fontAlgn="t"/>
                      <a:r>
                        <a:rPr lang="en-GB" sz="1600">
                          <a:effectLst/>
                        </a:rPr>
                        <a:t/>
                      </a:r>
                      <a:br>
                        <a:rPr lang="en-GB" sz="1600">
                          <a:effectLst/>
                        </a:rPr>
                      </a:br>
                      <a:endParaRPr lang="en-GB" sz="1600">
                        <a:effectLst/>
                      </a:endParaRPr>
                    </a:p>
                  </a:txBody>
                  <a:tcPr marL="66675" marR="66675" anchor="ctr"/>
                </a:tc>
                <a:tc>
                  <a:txBody>
                    <a:bodyPr/>
                    <a:lstStyle/>
                    <a:p>
                      <a:pPr algn="ctr" fontAlgn="t"/>
                      <a:r>
                        <a:rPr lang="en-GB" sz="1600" dirty="0">
                          <a:effectLst/>
                        </a:rPr>
                        <a:t/>
                      </a:r>
                      <a:br>
                        <a:rPr lang="en-GB" sz="1600" dirty="0">
                          <a:effectLst/>
                        </a:rPr>
                      </a:br>
                      <a:endParaRPr lang="en-GB" sz="1600" dirty="0">
                        <a:effectLst/>
                      </a:endParaRPr>
                    </a:p>
                  </a:txBody>
                  <a:tcPr marL="66675" marR="66675" anchor="ctr"/>
                </a:tc>
                <a:tc>
                  <a:txBody>
                    <a:bodyPr/>
                    <a:lstStyle/>
                    <a:p>
                      <a:pPr algn="ctr" rtl="0" fontAlgn="t">
                        <a:spcBef>
                          <a:spcPts val="300"/>
                        </a:spcBef>
                        <a:spcAft>
                          <a:spcPts val="300"/>
                        </a:spcAft>
                      </a:pPr>
                      <a:r>
                        <a:rPr lang="en-GB" sz="1600" b="0" i="0" u="none" strike="noStrike">
                          <a:solidFill>
                            <a:srgbClr val="000000"/>
                          </a:solidFill>
                          <a:effectLst/>
                          <a:latin typeface="Verdana" panose="020B0604030504040204" pitchFamily="34" charset="0"/>
                        </a:rPr>
                        <a:t>20</a:t>
                      </a:r>
                      <a:endParaRPr lang="en-GB" sz="1600">
                        <a:effectLst/>
                      </a:endParaRPr>
                    </a:p>
                  </a:txBody>
                  <a:tcPr marL="66675" marR="66675" anchor="ctr"/>
                </a:tc>
                <a:tc>
                  <a:txBody>
                    <a:bodyPr/>
                    <a:lstStyle/>
                    <a:p>
                      <a:pPr algn="ctr" rtl="0" fontAlgn="t">
                        <a:spcBef>
                          <a:spcPts val="300"/>
                        </a:spcBef>
                        <a:spcAft>
                          <a:spcPts val="300"/>
                        </a:spcAft>
                      </a:pPr>
                      <a:r>
                        <a:rPr lang="en-GB" sz="1600" b="0" i="0" u="none" strike="noStrike">
                          <a:solidFill>
                            <a:srgbClr val="000000"/>
                          </a:solidFill>
                          <a:effectLst/>
                          <a:latin typeface="Verdana" panose="020B0604030504040204" pitchFamily="34" charset="0"/>
                        </a:rPr>
                        <a:t>10</a:t>
                      </a:r>
                      <a:endParaRPr lang="en-GB" sz="1600">
                        <a:effectLst/>
                      </a:endParaRPr>
                    </a:p>
                  </a:txBody>
                  <a:tcPr marL="66675" marR="66675" anchor="ctr"/>
                </a:tc>
                <a:tc>
                  <a:txBody>
                    <a:bodyPr/>
                    <a:lstStyle/>
                    <a:p>
                      <a:pPr algn="ctr" rtl="0" fontAlgn="t">
                        <a:spcBef>
                          <a:spcPts val="300"/>
                        </a:spcBef>
                        <a:spcAft>
                          <a:spcPts val="300"/>
                        </a:spcAft>
                      </a:pPr>
                      <a:r>
                        <a:rPr lang="en-GB" sz="1600" dirty="0" smtClean="0">
                          <a:effectLst/>
                        </a:rPr>
                        <a:t>30%</a:t>
                      </a:r>
                      <a:endParaRPr lang="en-GB" sz="1600" dirty="0">
                        <a:effectLst/>
                      </a:endParaRPr>
                    </a:p>
                  </a:txBody>
                  <a:tcPr marL="66675" marR="66675" anchor="ct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600" b="0" i="0" u="none" strike="noStrike" kern="1200" dirty="0" smtClean="0">
                          <a:solidFill>
                            <a:schemeClr val="dk1"/>
                          </a:solidFill>
                          <a:effectLst/>
                          <a:latin typeface="+mn-lt"/>
                          <a:ea typeface="+mn-ea"/>
                          <a:cs typeface="+mn-cs"/>
                        </a:rPr>
                        <a:t>Paper 3: Speaking</a:t>
                      </a:r>
                      <a:endParaRPr lang="en-GB" sz="1600" dirty="0" smtClean="0"/>
                    </a:p>
                    <a:p>
                      <a:endParaRPr lang="en-GB" sz="1600" dirty="0"/>
                    </a:p>
                  </a:txBody>
                  <a:tcPr/>
                </a:tc>
                <a:tc>
                  <a:txBody>
                    <a:bodyPr/>
                    <a:lstStyle/>
                    <a:p>
                      <a:pPr algn="ctr" rtl="0" fontAlgn="t">
                        <a:spcBef>
                          <a:spcPts val="300"/>
                        </a:spcBef>
                        <a:spcAft>
                          <a:spcPts val="300"/>
                        </a:spcAft>
                      </a:pPr>
                      <a:r>
                        <a:rPr lang="en-GB" sz="1600" b="0" i="0" u="none" strike="noStrike">
                          <a:solidFill>
                            <a:srgbClr val="000000"/>
                          </a:solidFill>
                          <a:effectLst/>
                          <a:latin typeface="Verdana" panose="020B0604030504040204" pitchFamily="34" charset="0"/>
                        </a:rPr>
                        <a:t>5</a:t>
                      </a:r>
                      <a:endParaRPr lang="en-GB" sz="1600">
                        <a:effectLst/>
                      </a:endParaRPr>
                    </a:p>
                  </a:txBody>
                  <a:tcPr marL="66675" marR="66675" anchor="ctr"/>
                </a:tc>
                <a:tc>
                  <a:txBody>
                    <a:bodyPr/>
                    <a:lstStyle/>
                    <a:p>
                      <a:pPr algn="ctr" rtl="0" fontAlgn="t">
                        <a:spcBef>
                          <a:spcPts val="300"/>
                        </a:spcBef>
                        <a:spcAft>
                          <a:spcPts val="300"/>
                        </a:spcAft>
                      </a:pPr>
                      <a:r>
                        <a:rPr lang="en-GB" sz="1600" b="0" i="0" u="none" strike="noStrike">
                          <a:solidFill>
                            <a:srgbClr val="000000"/>
                          </a:solidFill>
                          <a:effectLst/>
                          <a:latin typeface="Verdana" panose="020B0604030504040204" pitchFamily="34" charset="0"/>
                        </a:rPr>
                        <a:t>5</a:t>
                      </a:r>
                      <a:endParaRPr lang="en-GB" sz="1600">
                        <a:effectLst/>
                      </a:endParaRPr>
                    </a:p>
                  </a:txBody>
                  <a:tcPr marL="66675" marR="66675" anchor="ctr"/>
                </a:tc>
                <a:tc>
                  <a:txBody>
                    <a:bodyPr/>
                    <a:lstStyle/>
                    <a:p>
                      <a:pPr algn="ctr" rtl="0" fontAlgn="t">
                        <a:spcBef>
                          <a:spcPts val="300"/>
                        </a:spcBef>
                        <a:spcAft>
                          <a:spcPts val="300"/>
                        </a:spcAft>
                      </a:pPr>
                      <a:r>
                        <a:rPr lang="en-GB" sz="1600" b="0" i="0" u="none" strike="noStrike">
                          <a:solidFill>
                            <a:srgbClr val="000000"/>
                          </a:solidFill>
                          <a:effectLst/>
                          <a:latin typeface="Verdana" panose="020B0604030504040204" pitchFamily="34" charset="0"/>
                        </a:rPr>
                        <a:t>10</a:t>
                      </a:r>
                      <a:endParaRPr lang="en-GB" sz="1600">
                        <a:effectLst/>
                      </a:endParaRPr>
                    </a:p>
                  </a:txBody>
                  <a:tcPr marL="66675" marR="66675" anchor="ctr"/>
                </a:tc>
                <a:tc>
                  <a:txBody>
                    <a:bodyPr/>
                    <a:lstStyle/>
                    <a:p>
                      <a:pPr algn="ctr" rtl="0" fontAlgn="t">
                        <a:spcBef>
                          <a:spcPts val="300"/>
                        </a:spcBef>
                        <a:spcAft>
                          <a:spcPts val="300"/>
                        </a:spcAft>
                      </a:pPr>
                      <a:r>
                        <a:rPr lang="en-GB" sz="1600" b="0" i="0" u="none" strike="noStrike">
                          <a:solidFill>
                            <a:srgbClr val="000000"/>
                          </a:solidFill>
                          <a:effectLst/>
                          <a:latin typeface="Verdana" panose="020B0604030504040204" pitchFamily="34" charset="0"/>
                        </a:rPr>
                        <a:t>10</a:t>
                      </a:r>
                      <a:endParaRPr lang="en-GB" sz="1600">
                        <a:effectLst/>
                      </a:endParaRPr>
                    </a:p>
                  </a:txBody>
                  <a:tcPr marL="66675" marR="66675" anchor="ctr"/>
                </a:tc>
                <a:tc>
                  <a:txBody>
                    <a:bodyPr/>
                    <a:lstStyle/>
                    <a:p>
                      <a:pPr algn="ctr" rtl="0" fontAlgn="t">
                        <a:spcBef>
                          <a:spcPts val="300"/>
                        </a:spcBef>
                        <a:spcAft>
                          <a:spcPts val="300"/>
                        </a:spcAft>
                      </a:pPr>
                      <a:r>
                        <a:rPr lang="en-GB" sz="1600" dirty="0" smtClean="0">
                          <a:effectLst/>
                        </a:rPr>
                        <a:t>30%</a:t>
                      </a:r>
                      <a:endParaRPr lang="en-GB" sz="1600" dirty="0">
                        <a:effectLst/>
                      </a:endParaRPr>
                    </a:p>
                  </a:txBody>
                  <a:tcPr marL="66675" marR="66675" anchor="ctr"/>
                </a:tc>
              </a:tr>
              <a:tr h="370840">
                <a:tc>
                  <a:txBody>
                    <a:bodyPr/>
                    <a:lstStyle/>
                    <a:p>
                      <a:r>
                        <a:rPr lang="en-GB" sz="1600" dirty="0" smtClean="0"/>
                        <a:t>Total for AS</a:t>
                      </a:r>
                      <a:endParaRPr lang="en-GB" sz="1600" dirty="0"/>
                    </a:p>
                  </a:txBody>
                  <a:tcPr/>
                </a:tc>
                <a:tc>
                  <a:txBody>
                    <a:bodyPr/>
                    <a:lstStyle/>
                    <a:p>
                      <a:pPr algn="ctr" rtl="0" fontAlgn="t">
                        <a:spcBef>
                          <a:spcPts val="300"/>
                        </a:spcBef>
                        <a:spcAft>
                          <a:spcPts val="300"/>
                        </a:spcAft>
                      </a:pPr>
                      <a:r>
                        <a:rPr lang="en-GB" sz="1600" b="1" i="0" u="none" strike="noStrike">
                          <a:solidFill>
                            <a:srgbClr val="000000"/>
                          </a:solidFill>
                          <a:effectLst/>
                          <a:latin typeface="Verdana" panose="020B0604030504040204" pitchFamily="34" charset="0"/>
                        </a:rPr>
                        <a:t>20</a:t>
                      </a:r>
                      <a:endParaRPr lang="en-GB" sz="1600">
                        <a:effectLst/>
                      </a:endParaRPr>
                    </a:p>
                  </a:txBody>
                  <a:tcPr marL="66675" marR="66675" anchor="ctr"/>
                </a:tc>
                <a:tc>
                  <a:txBody>
                    <a:bodyPr/>
                    <a:lstStyle/>
                    <a:p>
                      <a:pPr algn="ctr" rtl="0" fontAlgn="t">
                        <a:spcBef>
                          <a:spcPts val="300"/>
                        </a:spcBef>
                        <a:spcAft>
                          <a:spcPts val="300"/>
                        </a:spcAft>
                      </a:pPr>
                      <a:r>
                        <a:rPr lang="en-GB" sz="1600" b="1" i="0" u="none" strike="noStrike">
                          <a:solidFill>
                            <a:srgbClr val="000000"/>
                          </a:solidFill>
                          <a:effectLst/>
                          <a:latin typeface="Verdana" panose="020B0604030504040204" pitchFamily="34" charset="0"/>
                        </a:rPr>
                        <a:t>30</a:t>
                      </a:r>
                      <a:endParaRPr lang="en-GB" sz="1600">
                        <a:effectLst/>
                      </a:endParaRPr>
                    </a:p>
                  </a:txBody>
                  <a:tcPr marL="66675" marR="66675" anchor="ctr"/>
                </a:tc>
                <a:tc>
                  <a:txBody>
                    <a:bodyPr/>
                    <a:lstStyle/>
                    <a:p>
                      <a:pPr algn="ctr" rtl="0" fontAlgn="t">
                        <a:spcBef>
                          <a:spcPts val="300"/>
                        </a:spcBef>
                        <a:spcAft>
                          <a:spcPts val="300"/>
                        </a:spcAft>
                      </a:pPr>
                      <a:r>
                        <a:rPr lang="en-GB" sz="1600" b="1" i="0" u="none" strike="noStrike" dirty="0">
                          <a:solidFill>
                            <a:srgbClr val="000000"/>
                          </a:solidFill>
                          <a:effectLst/>
                          <a:latin typeface="Verdana" panose="020B0604030504040204" pitchFamily="34" charset="0"/>
                        </a:rPr>
                        <a:t>30</a:t>
                      </a:r>
                      <a:endParaRPr lang="en-GB" sz="1600" dirty="0">
                        <a:effectLst/>
                      </a:endParaRPr>
                    </a:p>
                  </a:txBody>
                  <a:tcPr marL="66675" marR="66675" anchor="ctr"/>
                </a:tc>
                <a:tc>
                  <a:txBody>
                    <a:bodyPr/>
                    <a:lstStyle/>
                    <a:p>
                      <a:pPr algn="ctr" rtl="0" fontAlgn="t">
                        <a:spcBef>
                          <a:spcPts val="300"/>
                        </a:spcBef>
                        <a:spcAft>
                          <a:spcPts val="300"/>
                        </a:spcAft>
                      </a:pPr>
                      <a:r>
                        <a:rPr lang="en-GB" sz="1600" b="1" i="0" u="none" strike="noStrike" dirty="0">
                          <a:solidFill>
                            <a:srgbClr val="000000"/>
                          </a:solidFill>
                          <a:effectLst/>
                          <a:latin typeface="Verdana" panose="020B0604030504040204" pitchFamily="34" charset="0"/>
                        </a:rPr>
                        <a:t>20</a:t>
                      </a:r>
                      <a:endParaRPr lang="en-GB" sz="1600" dirty="0">
                        <a:effectLst/>
                      </a:endParaRPr>
                    </a:p>
                  </a:txBody>
                  <a:tcPr marL="66675" marR="66675" anchor="ctr"/>
                </a:tc>
                <a:tc>
                  <a:txBody>
                    <a:bodyPr/>
                    <a:lstStyle/>
                    <a:p>
                      <a:pPr algn="ctr" rtl="0" fontAlgn="t">
                        <a:spcBef>
                          <a:spcPts val="300"/>
                        </a:spcBef>
                        <a:spcAft>
                          <a:spcPts val="300"/>
                        </a:spcAft>
                      </a:pPr>
                      <a:r>
                        <a:rPr lang="en-GB" sz="1600" dirty="0" smtClean="0">
                          <a:effectLst/>
                        </a:rPr>
                        <a:t>100%</a:t>
                      </a:r>
                      <a:endParaRPr lang="en-GB" sz="1600" dirty="0">
                        <a:effectLst/>
                      </a:endParaRPr>
                    </a:p>
                  </a:txBody>
                  <a:tcPr marL="66675" marR="66675" anchor="ctr"/>
                </a:tc>
              </a:tr>
            </a:tbl>
          </a:graphicData>
        </a:graphic>
      </p:graphicFrame>
    </p:spTree>
    <p:extLst>
      <p:ext uri="{BB962C8B-B14F-4D97-AF65-F5344CB8AC3E}">
        <p14:creationId xmlns:p14="http://schemas.microsoft.com/office/powerpoint/2010/main" val="354942068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9990" y="379508"/>
            <a:ext cx="8229600" cy="880609"/>
          </a:xfrm>
        </p:spPr>
        <p:txBody>
          <a:bodyPr>
            <a:normAutofit fontScale="90000"/>
          </a:bodyPr>
          <a:lstStyle/>
          <a:p>
            <a:r>
              <a:rPr lang="en-GB" altLang="en-US" b="1" dirty="0">
                <a:solidFill>
                  <a:schemeClr val="tx2"/>
                </a:solidFill>
                <a:latin typeface="Verdana" panose="020B0604030504040204" pitchFamily="34" charset="0"/>
                <a:cs typeface="Myriad Pro" charset="0"/>
              </a:rPr>
              <a:t>Overview of new A </a:t>
            </a:r>
            <a:r>
              <a:rPr lang="en-GB" altLang="en-US" b="1" dirty="0" smtClean="0">
                <a:solidFill>
                  <a:schemeClr val="tx2"/>
                </a:solidFill>
                <a:latin typeface="Verdana" panose="020B0604030504040204" pitchFamily="34" charset="0"/>
                <a:cs typeface="Myriad Pro" charset="0"/>
              </a:rPr>
              <a:t>level </a:t>
            </a:r>
            <a:r>
              <a:rPr lang="en-GB" altLang="en-US" b="1" dirty="0">
                <a:solidFill>
                  <a:schemeClr val="tx2"/>
                </a:solidFill>
                <a:latin typeface="Verdana" panose="020B0604030504040204" pitchFamily="34" charset="0"/>
                <a:cs typeface="Myriad Pro" charset="0"/>
              </a:rPr>
              <a:t>specification</a:t>
            </a: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2290817880"/>
              </p:ext>
            </p:extLst>
          </p:nvPr>
        </p:nvGraphicFramePr>
        <p:xfrm>
          <a:off x="339060" y="1462370"/>
          <a:ext cx="8556171" cy="4675699"/>
        </p:xfrm>
        <a:graphic>
          <a:graphicData uri="http://schemas.openxmlformats.org/drawingml/2006/table">
            <a:tbl>
              <a:tblPr firstRow="1" bandRow="1">
                <a:tableStyleId>{93296810-A885-4BE3-A3E7-6D5BEEA58F35}</a:tableStyleId>
              </a:tblPr>
              <a:tblGrid>
                <a:gridCol w="1982047"/>
                <a:gridCol w="775158"/>
                <a:gridCol w="780440"/>
                <a:gridCol w="809125"/>
                <a:gridCol w="912528"/>
                <a:gridCol w="3296873"/>
              </a:tblGrid>
              <a:tr h="443381">
                <a:tc>
                  <a:txBody>
                    <a:bodyPr/>
                    <a:lstStyle/>
                    <a:p>
                      <a:endParaRPr lang="en-GB" dirty="0"/>
                    </a:p>
                  </a:txBody>
                  <a:tcPr/>
                </a:tc>
                <a:tc gridSpan="4">
                  <a:txBody>
                    <a:bodyPr/>
                    <a:lstStyle/>
                    <a:p>
                      <a:pPr rtl="0" fontAlgn="ctr">
                        <a:spcBef>
                          <a:spcPts val="600"/>
                        </a:spcBef>
                        <a:spcAft>
                          <a:spcPts val="300"/>
                        </a:spcAft>
                      </a:pPr>
                      <a:r>
                        <a:rPr lang="en-GB" b="1" i="0" u="none" strike="noStrike" dirty="0">
                          <a:solidFill>
                            <a:srgbClr val="FFFFFF"/>
                          </a:solidFill>
                          <a:effectLst/>
                          <a:latin typeface="Verdana" panose="020B0604030504040204" pitchFamily="34" charset="0"/>
                        </a:rPr>
                        <a:t>Assessment Objectives</a:t>
                      </a:r>
                      <a:endParaRPr lang="en-GB" dirty="0">
                        <a:effectLst/>
                      </a:endParaRPr>
                    </a:p>
                  </a:txBody>
                  <a:tcPr marL="66675" marR="66675" anchor="ctr"/>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rtl="0" fontAlgn="ctr">
                        <a:spcBef>
                          <a:spcPts val="600"/>
                        </a:spcBef>
                        <a:spcAft>
                          <a:spcPts val="300"/>
                        </a:spcAft>
                      </a:pPr>
                      <a:endParaRPr lang="en-GB" dirty="0">
                        <a:effectLst/>
                      </a:endParaRPr>
                    </a:p>
                  </a:txBody>
                  <a:tcPr marL="66675" marR="66675" anchor="ctr"/>
                </a:tc>
              </a:tr>
              <a:tr h="756177">
                <a:tc>
                  <a:txBody>
                    <a:bodyPr/>
                    <a:lstStyle/>
                    <a:p>
                      <a:endParaRPr lang="en-GB" dirty="0"/>
                    </a:p>
                  </a:txBody>
                  <a:tcPr/>
                </a:tc>
                <a:tc>
                  <a:txBody>
                    <a:bodyPr/>
                    <a:lstStyle/>
                    <a:p>
                      <a:pPr algn="ctr" rtl="0" fontAlgn="ctr">
                        <a:spcBef>
                          <a:spcPts val="600"/>
                        </a:spcBef>
                        <a:spcAft>
                          <a:spcPts val="300"/>
                        </a:spcAft>
                      </a:pPr>
                      <a:r>
                        <a:rPr lang="en-GB" sz="1400" b="1" i="0" u="none" strike="noStrike" dirty="0">
                          <a:solidFill>
                            <a:srgbClr val="FFFFFF"/>
                          </a:solidFill>
                          <a:effectLst/>
                          <a:latin typeface="Verdana" panose="020B0604030504040204" pitchFamily="34" charset="0"/>
                        </a:rPr>
                        <a:t>AO1 %</a:t>
                      </a:r>
                      <a:endParaRPr lang="en-GB" sz="1400" dirty="0">
                        <a:effectLst/>
                      </a:endParaRPr>
                    </a:p>
                  </a:txBody>
                  <a:tcPr marL="66675" marR="66675" anchor="ctr"/>
                </a:tc>
                <a:tc>
                  <a:txBody>
                    <a:bodyPr/>
                    <a:lstStyle/>
                    <a:p>
                      <a:pPr algn="ctr" rtl="0" fontAlgn="ctr">
                        <a:spcBef>
                          <a:spcPts val="600"/>
                        </a:spcBef>
                        <a:spcAft>
                          <a:spcPts val="300"/>
                        </a:spcAft>
                      </a:pPr>
                      <a:r>
                        <a:rPr lang="en-GB" sz="1400" b="1" i="0" u="none" strike="noStrike">
                          <a:solidFill>
                            <a:srgbClr val="FFFFFF"/>
                          </a:solidFill>
                          <a:effectLst/>
                          <a:latin typeface="Verdana" panose="020B0604030504040204" pitchFamily="34" charset="0"/>
                        </a:rPr>
                        <a:t>AO2 %</a:t>
                      </a:r>
                      <a:endParaRPr lang="en-GB" sz="1400">
                        <a:effectLst/>
                      </a:endParaRPr>
                    </a:p>
                  </a:txBody>
                  <a:tcPr marL="66675" marR="66675" anchor="ctr"/>
                </a:tc>
                <a:tc>
                  <a:txBody>
                    <a:bodyPr/>
                    <a:lstStyle/>
                    <a:p>
                      <a:pPr algn="ctr" rtl="0" fontAlgn="ctr">
                        <a:spcBef>
                          <a:spcPts val="600"/>
                        </a:spcBef>
                        <a:spcAft>
                          <a:spcPts val="300"/>
                        </a:spcAft>
                      </a:pPr>
                      <a:r>
                        <a:rPr lang="en-GB" sz="1400" b="1" i="0" u="none" strike="noStrike" dirty="0">
                          <a:solidFill>
                            <a:srgbClr val="FFFFFF"/>
                          </a:solidFill>
                          <a:effectLst/>
                          <a:latin typeface="Verdana" panose="020B0604030504040204" pitchFamily="34" charset="0"/>
                        </a:rPr>
                        <a:t>AO3 %</a:t>
                      </a:r>
                      <a:endParaRPr lang="en-GB" sz="1400" dirty="0">
                        <a:effectLst/>
                      </a:endParaRPr>
                    </a:p>
                  </a:txBody>
                  <a:tcPr marL="66675" marR="66675" anchor="ctr"/>
                </a:tc>
                <a:tc>
                  <a:txBody>
                    <a:bodyPr/>
                    <a:lstStyle/>
                    <a:p>
                      <a:pPr algn="ctr" rtl="0" fontAlgn="ctr">
                        <a:spcBef>
                          <a:spcPts val="600"/>
                        </a:spcBef>
                        <a:spcAft>
                          <a:spcPts val="300"/>
                        </a:spcAft>
                      </a:pPr>
                      <a:r>
                        <a:rPr lang="en-GB" sz="1400" b="1" i="0" u="none" strike="noStrike" dirty="0" smtClean="0">
                          <a:solidFill>
                            <a:srgbClr val="FFFFFF"/>
                          </a:solidFill>
                          <a:effectLst/>
                          <a:latin typeface="Verdana" panose="020B0604030504040204" pitchFamily="34" charset="0"/>
                        </a:rPr>
                        <a:t>AO4</a:t>
                      </a:r>
                    </a:p>
                    <a:p>
                      <a:pPr algn="ctr" rtl="0" fontAlgn="ctr">
                        <a:spcBef>
                          <a:spcPts val="600"/>
                        </a:spcBef>
                        <a:spcAft>
                          <a:spcPts val="300"/>
                        </a:spcAft>
                      </a:pPr>
                      <a:r>
                        <a:rPr lang="en-GB" sz="1400" b="1" i="0" u="none" strike="noStrike" dirty="0" smtClean="0">
                          <a:solidFill>
                            <a:srgbClr val="FFFFFF"/>
                          </a:solidFill>
                          <a:effectLst/>
                          <a:latin typeface="Verdana" panose="020B0604030504040204" pitchFamily="34" charset="0"/>
                        </a:rPr>
                        <a:t> </a:t>
                      </a:r>
                      <a:r>
                        <a:rPr lang="en-GB" sz="1400" b="1" i="0" u="none" strike="noStrike" dirty="0">
                          <a:solidFill>
                            <a:srgbClr val="FFFFFF"/>
                          </a:solidFill>
                          <a:effectLst/>
                          <a:latin typeface="Verdana" panose="020B0604030504040204" pitchFamily="34" charset="0"/>
                        </a:rPr>
                        <a:t>%</a:t>
                      </a:r>
                      <a:endParaRPr lang="en-GB" sz="1400" dirty="0">
                        <a:effectLst/>
                      </a:endParaRPr>
                    </a:p>
                  </a:txBody>
                  <a:tcPr marL="66675" marR="66675" anchor="ctr"/>
                </a:tc>
                <a:tc>
                  <a:txBody>
                    <a:bodyPr/>
                    <a:lstStyle/>
                    <a:p>
                      <a:pPr algn="ctr" rtl="0" fontAlgn="t">
                        <a:spcBef>
                          <a:spcPts val="600"/>
                        </a:spcBef>
                        <a:spcAft>
                          <a:spcPts val="300"/>
                        </a:spcAft>
                      </a:pPr>
                      <a:r>
                        <a:rPr lang="en-US" sz="1400" b="1" i="0" u="none" strike="noStrike" dirty="0">
                          <a:solidFill>
                            <a:srgbClr val="FFFFFF"/>
                          </a:solidFill>
                          <a:effectLst/>
                          <a:latin typeface="Verdana" panose="020B0604030504040204" pitchFamily="34" charset="0"/>
                        </a:rPr>
                        <a:t>Total for all Assessment Objectives</a:t>
                      </a:r>
                      <a:endParaRPr lang="en-US" sz="1400" dirty="0">
                        <a:effectLst/>
                      </a:endParaRPr>
                    </a:p>
                  </a:txBody>
                  <a:tcPr marL="66675" marR="66675"/>
                </a:tc>
              </a:tr>
              <a:tr h="1000261">
                <a:tc>
                  <a:txBody>
                    <a:bodyPr/>
                    <a:lstStyle/>
                    <a:p>
                      <a:pPr rtl="0" fontAlgn="t">
                        <a:spcBef>
                          <a:spcPts val="300"/>
                        </a:spcBef>
                        <a:spcAft>
                          <a:spcPts val="300"/>
                        </a:spcAft>
                      </a:pPr>
                      <a:r>
                        <a:rPr lang="en-US" sz="1400" b="0" i="0" u="none" strike="noStrike" dirty="0">
                          <a:solidFill>
                            <a:srgbClr val="000000"/>
                          </a:solidFill>
                          <a:effectLst/>
                          <a:latin typeface="Verdana" panose="020B0604030504040204" pitchFamily="34" charset="0"/>
                        </a:rPr>
                        <a:t>Paper 1</a:t>
                      </a:r>
                      <a:r>
                        <a:rPr lang="en-US" sz="1400" b="0" i="0" u="none" strike="noStrike" dirty="0" smtClean="0">
                          <a:solidFill>
                            <a:srgbClr val="000000"/>
                          </a:solidFill>
                          <a:effectLst/>
                          <a:latin typeface="Verdana" panose="020B0604030504040204" pitchFamily="34" charset="0"/>
                        </a:rPr>
                        <a:t>:</a:t>
                      </a:r>
                    </a:p>
                    <a:p>
                      <a:pPr rtl="0" fontAlgn="t">
                        <a:spcBef>
                          <a:spcPts val="300"/>
                        </a:spcBef>
                        <a:spcAft>
                          <a:spcPts val="300"/>
                        </a:spcAft>
                      </a:pPr>
                      <a:r>
                        <a:rPr lang="en-US" sz="1400" b="0" i="0" u="none" strike="noStrike" dirty="0" smtClean="0">
                          <a:solidFill>
                            <a:srgbClr val="000000"/>
                          </a:solidFill>
                          <a:effectLst/>
                          <a:latin typeface="Verdana" panose="020B0604030504040204" pitchFamily="34" charset="0"/>
                        </a:rPr>
                        <a:t>Listening</a:t>
                      </a:r>
                      <a:r>
                        <a:rPr lang="en-US" sz="1400" b="0" i="0" u="none" strike="noStrike" dirty="0">
                          <a:solidFill>
                            <a:srgbClr val="000000"/>
                          </a:solidFill>
                          <a:effectLst/>
                          <a:latin typeface="Verdana" panose="020B0604030504040204" pitchFamily="34" charset="0"/>
                        </a:rPr>
                        <a:t>, reading, translation into </a:t>
                      </a:r>
                      <a:r>
                        <a:rPr lang="en-US" sz="1400" b="0" i="0" u="none" strike="noStrike" dirty="0" smtClean="0">
                          <a:solidFill>
                            <a:srgbClr val="000000"/>
                          </a:solidFill>
                          <a:effectLst/>
                          <a:latin typeface="Verdana" panose="020B0604030504040204" pitchFamily="34" charset="0"/>
                        </a:rPr>
                        <a:t>English</a:t>
                      </a:r>
                      <a:endParaRPr lang="en-US" sz="1400" dirty="0">
                        <a:effectLst/>
                      </a:endParaRPr>
                    </a:p>
                  </a:txBody>
                  <a:tcPr marL="66675" marR="66675"/>
                </a:tc>
                <a:tc>
                  <a:txBody>
                    <a:bodyPr/>
                    <a:lstStyle/>
                    <a:p>
                      <a:pPr algn="ctr" rtl="0" fontAlgn="t">
                        <a:spcBef>
                          <a:spcPts val="300"/>
                        </a:spcBef>
                        <a:spcAft>
                          <a:spcPts val="300"/>
                        </a:spcAft>
                      </a:pPr>
                      <a:r>
                        <a:rPr lang="en-GB" b="0" i="0" u="none" strike="noStrike">
                          <a:solidFill>
                            <a:srgbClr val="000000"/>
                          </a:solidFill>
                          <a:effectLst/>
                          <a:latin typeface="Verdana" panose="020B0604030504040204" pitchFamily="34" charset="0"/>
                        </a:rPr>
                        <a:t>15</a:t>
                      </a:r>
                      <a:endParaRPr lang="en-GB">
                        <a:effectLst/>
                      </a:endParaRPr>
                    </a:p>
                  </a:txBody>
                  <a:tcPr marL="66675" marR="66675"/>
                </a:tc>
                <a:tc>
                  <a:txBody>
                    <a:bodyPr/>
                    <a:lstStyle/>
                    <a:p>
                      <a:pPr algn="ctr" rtl="0" fontAlgn="t">
                        <a:spcBef>
                          <a:spcPts val="300"/>
                        </a:spcBef>
                        <a:spcAft>
                          <a:spcPts val="300"/>
                        </a:spcAft>
                      </a:pPr>
                      <a:r>
                        <a:rPr lang="en-GB" b="0" i="0" u="none" strike="noStrike">
                          <a:solidFill>
                            <a:srgbClr val="000000"/>
                          </a:solidFill>
                          <a:effectLst/>
                          <a:latin typeface="Verdana" panose="020B0604030504040204" pitchFamily="34" charset="0"/>
                        </a:rPr>
                        <a:t>25</a:t>
                      </a:r>
                      <a:endParaRPr lang="en-GB">
                        <a:effectLst/>
                      </a:endParaRPr>
                    </a:p>
                  </a:txBody>
                  <a:tcPr marL="66675" marR="66675"/>
                </a:tc>
                <a:tc>
                  <a:txBody>
                    <a:bodyPr/>
                    <a:lstStyle/>
                    <a:p>
                      <a:pPr fontAlgn="t"/>
                      <a:r>
                        <a:rPr lang="en-GB">
                          <a:effectLst/>
                        </a:rPr>
                        <a:t/>
                      </a:r>
                      <a:br>
                        <a:rPr lang="en-GB">
                          <a:effectLst/>
                        </a:rPr>
                      </a:br>
                      <a:endParaRPr lang="en-GB">
                        <a:effectLst/>
                      </a:endParaRPr>
                    </a:p>
                  </a:txBody>
                  <a:tcPr marL="66675" marR="66675"/>
                </a:tc>
                <a:tc>
                  <a:txBody>
                    <a:bodyPr/>
                    <a:lstStyle/>
                    <a:p>
                      <a:pPr fontAlgn="t"/>
                      <a:r>
                        <a:rPr lang="en-GB">
                          <a:effectLst/>
                        </a:rPr>
                        <a:t/>
                      </a:r>
                      <a:br>
                        <a:rPr lang="en-GB">
                          <a:effectLst/>
                        </a:rPr>
                      </a:br>
                      <a:endParaRPr lang="en-GB">
                        <a:effectLst/>
                      </a:endParaRPr>
                    </a:p>
                  </a:txBody>
                  <a:tcPr marL="66675" marR="66675"/>
                </a:tc>
                <a:tc>
                  <a:txBody>
                    <a:bodyPr/>
                    <a:lstStyle/>
                    <a:p>
                      <a:pPr algn="ctr" rtl="0" fontAlgn="t">
                        <a:spcBef>
                          <a:spcPts val="300"/>
                        </a:spcBef>
                        <a:spcAft>
                          <a:spcPts val="300"/>
                        </a:spcAft>
                      </a:pPr>
                      <a:r>
                        <a:rPr lang="en-GB" b="0" i="0" u="none" strike="noStrike" dirty="0" smtClean="0">
                          <a:solidFill>
                            <a:srgbClr val="000000"/>
                          </a:solidFill>
                          <a:effectLst/>
                          <a:latin typeface="Verdana" panose="020B0604030504040204" pitchFamily="34" charset="0"/>
                        </a:rPr>
                        <a:t>40%</a:t>
                      </a:r>
                      <a:endParaRPr lang="en-GB" dirty="0">
                        <a:effectLst/>
                      </a:endParaRPr>
                    </a:p>
                  </a:txBody>
                  <a:tcPr marL="66675" marR="66675"/>
                </a:tc>
              </a:tr>
              <a:tr h="747066">
                <a:tc>
                  <a:txBody>
                    <a:bodyPr/>
                    <a:lstStyle/>
                    <a:p>
                      <a:pPr marL="0" marR="0" indent="0" algn="l" defTabSz="457200" rtl="0" eaLnBrk="1" fontAlgn="t" latinLnBrk="0" hangingPunct="1">
                        <a:lnSpc>
                          <a:spcPct val="100000"/>
                        </a:lnSpc>
                        <a:spcBef>
                          <a:spcPts val="300"/>
                        </a:spcBef>
                        <a:spcAft>
                          <a:spcPts val="300"/>
                        </a:spcAft>
                        <a:buClrTx/>
                        <a:buSzTx/>
                        <a:buFontTx/>
                        <a:buNone/>
                        <a:tabLst/>
                        <a:defRPr/>
                      </a:pPr>
                      <a:r>
                        <a:rPr lang="en-US" sz="1400" b="0" i="0" u="none" strike="noStrike" dirty="0">
                          <a:solidFill>
                            <a:srgbClr val="000000"/>
                          </a:solidFill>
                          <a:effectLst/>
                          <a:latin typeface="Verdana" panose="020B0604030504040204" pitchFamily="34" charset="0"/>
                        </a:rPr>
                        <a:t>Paper 2: </a:t>
                      </a:r>
                      <a:endParaRPr lang="en-US" sz="1400" b="0" i="0" u="none" strike="noStrike" dirty="0" smtClean="0">
                        <a:solidFill>
                          <a:srgbClr val="000000"/>
                        </a:solidFill>
                        <a:effectLst/>
                        <a:latin typeface="Verdana" panose="020B0604030504040204" pitchFamily="34" charset="0"/>
                      </a:endParaRPr>
                    </a:p>
                    <a:p>
                      <a:pPr marL="0" marR="0" indent="0" algn="l" defTabSz="457200" rtl="0" eaLnBrk="1" fontAlgn="t" latinLnBrk="0" hangingPunct="1">
                        <a:lnSpc>
                          <a:spcPct val="100000"/>
                        </a:lnSpc>
                        <a:spcBef>
                          <a:spcPts val="300"/>
                        </a:spcBef>
                        <a:spcAft>
                          <a:spcPts val="300"/>
                        </a:spcAft>
                        <a:buClrTx/>
                        <a:buSzTx/>
                        <a:buFontTx/>
                        <a:buNone/>
                        <a:tabLst/>
                        <a:defRPr/>
                      </a:pPr>
                      <a:r>
                        <a:rPr lang="en-US" sz="1400" b="0" i="0" u="none" strike="noStrike" dirty="0" smtClean="0">
                          <a:solidFill>
                            <a:srgbClr val="000000"/>
                          </a:solidFill>
                          <a:effectLst/>
                          <a:latin typeface="Verdana" panose="020B0604030504040204" pitchFamily="34" charset="0"/>
                        </a:rPr>
                        <a:t>Written </a:t>
                      </a:r>
                      <a:r>
                        <a:rPr lang="en-US" sz="1400" b="0" i="0" u="none" strike="noStrike" dirty="0">
                          <a:solidFill>
                            <a:srgbClr val="000000"/>
                          </a:solidFill>
                          <a:effectLst/>
                          <a:latin typeface="Verdana" panose="020B0604030504040204" pitchFamily="34" charset="0"/>
                        </a:rPr>
                        <a:t>response to works, </a:t>
                      </a:r>
                      <a:r>
                        <a:rPr lang="en-US" sz="1400" b="0" i="0" u="none" strike="noStrike" dirty="0" smtClean="0">
                          <a:solidFill>
                            <a:srgbClr val="000000"/>
                          </a:solidFill>
                          <a:effectLst/>
                          <a:latin typeface="Verdana" panose="020B0604030504040204" pitchFamily="34" charset="0"/>
                        </a:rPr>
                        <a:t>translation into German</a:t>
                      </a:r>
                      <a:endParaRPr lang="en-US" sz="1400" dirty="0" smtClean="0">
                        <a:effectLst/>
                      </a:endParaRPr>
                    </a:p>
                    <a:p>
                      <a:pPr rtl="0" fontAlgn="t">
                        <a:spcBef>
                          <a:spcPts val="300"/>
                        </a:spcBef>
                        <a:spcAft>
                          <a:spcPts val="300"/>
                        </a:spcAft>
                      </a:pPr>
                      <a:endParaRPr lang="en-US" sz="800" dirty="0">
                        <a:effectLst/>
                      </a:endParaRPr>
                    </a:p>
                  </a:txBody>
                  <a:tcPr marL="66675" marR="66675"/>
                </a:tc>
                <a:tc>
                  <a:txBody>
                    <a:bodyPr/>
                    <a:lstStyle/>
                    <a:p>
                      <a:pPr fontAlgn="t"/>
                      <a:r>
                        <a:rPr lang="en-GB">
                          <a:effectLst/>
                        </a:rPr>
                        <a:t/>
                      </a:r>
                      <a:br>
                        <a:rPr lang="en-GB">
                          <a:effectLst/>
                        </a:rPr>
                      </a:br>
                      <a:endParaRPr lang="en-GB">
                        <a:effectLst/>
                      </a:endParaRPr>
                    </a:p>
                  </a:txBody>
                  <a:tcPr marL="66675" marR="66675"/>
                </a:tc>
                <a:tc>
                  <a:txBody>
                    <a:bodyPr/>
                    <a:lstStyle/>
                    <a:p>
                      <a:pPr fontAlgn="t"/>
                      <a:r>
                        <a:rPr lang="en-GB">
                          <a:effectLst/>
                        </a:rPr>
                        <a:t/>
                      </a:r>
                      <a:br>
                        <a:rPr lang="en-GB">
                          <a:effectLst/>
                        </a:rPr>
                      </a:br>
                      <a:endParaRPr lang="en-GB">
                        <a:effectLst/>
                      </a:endParaRPr>
                    </a:p>
                  </a:txBody>
                  <a:tcPr marL="66675" marR="66675"/>
                </a:tc>
                <a:tc>
                  <a:txBody>
                    <a:bodyPr/>
                    <a:lstStyle/>
                    <a:p>
                      <a:pPr algn="ctr" rtl="0" fontAlgn="t">
                        <a:spcBef>
                          <a:spcPts val="300"/>
                        </a:spcBef>
                        <a:spcAft>
                          <a:spcPts val="300"/>
                        </a:spcAft>
                      </a:pPr>
                      <a:r>
                        <a:rPr lang="en-GB" b="0" i="0" u="none" strike="noStrike">
                          <a:solidFill>
                            <a:srgbClr val="000000"/>
                          </a:solidFill>
                          <a:effectLst/>
                          <a:latin typeface="Verdana" panose="020B0604030504040204" pitchFamily="34" charset="0"/>
                        </a:rPr>
                        <a:t>20</a:t>
                      </a:r>
                      <a:endParaRPr lang="en-GB">
                        <a:effectLst/>
                      </a:endParaRPr>
                    </a:p>
                  </a:txBody>
                  <a:tcPr marL="66675" marR="66675"/>
                </a:tc>
                <a:tc>
                  <a:txBody>
                    <a:bodyPr/>
                    <a:lstStyle/>
                    <a:p>
                      <a:pPr algn="ctr" rtl="0" fontAlgn="t">
                        <a:spcBef>
                          <a:spcPts val="300"/>
                        </a:spcBef>
                        <a:spcAft>
                          <a:spcPts val="300"/>
                        </a:spcAft>
                      </a:pPr>
                      <a:r>
                        <a:rPr lang="en-GB" b="0" i="0" u="none" strike="noStrike">
                          <a:solidFill>
                            <a:srgbClr val="000000"/>
                          </a:solidFill>
                          <a:effectLst/>
                          <a:latin typeface="Verdana" panose="020B0604030504040204" pitchFamily="34" charset="0"/>
                        </a:rPr>
                        <a:t>10</a:t>
                      </a:r>
                      <a:endParaRPr lang="en-GB">
                        <a:effectLst/>
                      </a:endParaRPr>
                    </a:p>
                  </a:txBody>
                  <a:tcPr marL="66675" marR="66675"/>
                </a:tc>
                <a:tc>
                  <a:txBody>
                    <a:bodyPr/>
                    <a:lstStyle/>
                    <a:p>
                      <a:pPr algn="ctr" rtl="0" fontAlgn="t">
                        <a:spcBef>
                          <a:spcPts val="300"/>
                        </a:spcBef>
                        <a:spcAft>
                          <a:spcPts val="300"/>
                        </a:spcAft>
                      </a:pPr>
                      <a:r>
                        <a:rPr lang="en-GB" b="0" i="0" u="none" strike="noStrike" dirty="0" smtClean="0">
                          <a:solidFill>
                            <a:srgbClr val="000000"/>
                          </a:solidFill>
                          <a:effectLst/>
                          <a:latin typeface="Verdana" panose="020B0604030504040204" pitchFamily="34" charset="0"/>
                        </a:rPr>
                        <a:t>30%</a:t>
                      </a:r>
                      <a:endParaRPr lang="en-GB" dirty="0">
                        <a:effectLst/>
                      </a:endParaRPr>
                    </a:p>
                  </a:txBody>
                  <a:tcPr marL="66675" marR="66675"/>
                </a:tc>
              </a:tr>
              <a:tr h="443381">
                <a:tc>
                  <a:txBody>
                    <a:bodyPr/>
                    <a:lstStyle/>
                    <a:p>
                      <a:pPr rtl="0" fontAlgn="t">
                        <a:spcBef>
                          <a:spcPts val="300"/>
                        </a:spcBef>
                        <a:spcAft>
                          <a:spcPts val="300"/>
                        </a:spcAft>
                      </a:pPr>
                      <a:r>
                        <a:rPr lang="en-GB" sz="1400" b="0" i="0" u="none" strike="noStrike" dirty="0">
                          <a:solidFill>
                            <a:srgbClr val="000000"/>
                          </a:solidFill>
                          <a:effectLst/>
                          <a:latin typeface="Verdana" panose="020B0604030504040204" pitchFamily="34" charset="0"/>
                        </a:rPr>
                        <a:t>Paper 3: </a:t>
                      </a:r>
                      <a:endParaRPr lang="en-GB" sz="1400" b="0" i="0" u="none" strike="noStrike" dirty="0" smtClean="0">
                        <a:solidFill>
                          <a:srgbClr val="000000"/>
                        </a:solidFill>
                        <a:effectLst/>
                        <a:latin typeface="Verdana" panose="020B0604030504040204" pitchFamily="34" charset="0"/>
                      </a:endParaRPr>
                    </a:p>
                    <a:p>
                      <a:pPr rtl="0" fontAlgn="t">
                        <a:spcBef>
                          <a:spcPts val="300"/>
                        </a:spcBef>
                        <a:spcAft>
                          <a:spcPts val="300"/>
                        </a:spcAft>
                      </a:pPr>
                      <a:r>
                        <a:rPr lang="en-GB" sz="1400" b="0" i="0" u="none" strike="noStrike" dirty="0" smtClean="0">
                          <a:solidFill>
                            <a:srgbClr val="000000"/>
                          </a:solidFill>
                          <a:effectLst/>
                          <a:latin typeface="Verdana" panose="020B0604030504040204" pitchFamily="34" charset="0"/>
                        </a:rPr>
                        <a:t>Speaking</a:t>
                      </a:r>
                    </a:p>
                    <a:p>
                      <a:pPr rtl="0" fontAlgn="t">
                        <a:spcBef>
                          <a:spcPts val="300"/>
                        </a:spcBef>
                        <a:spcAft>
                          <a:spcPts val="300"/>
                        </a:spcAft>
                      </a:pPr>
                      <a:endParaRPr lang="en-GB" sz="800" dirty="0">
                        <a:effectLst/>
                      </a:endParaRPr>
                    </a:p>
                  </a:txBody>
                  <a:tcPr marL="66675" marR="66675"/>
                </a:tc>
                <a:tc>
                  <a:txBody>
                    <a:bodyPr/>
                    <a:lstStyle/>
                    <a:p>
                      <a:pPr algn="ctr" rtl="0" fontAlgn="t">
                        <a:spcBef>
                          <a:spcPts val="300"/>
                        </a:spcBef>
                        <a:spcAft>
                          <a:spcPts val="300"/>
                        </a:spcAft>
                      </a:pPr>
                      <a:r>
                        <a:rPr lang="en-GB" b="0" i="0" u="none" strike="noStrike">
                          <a:solidFill>
                            <a:srgbClr val="000000"/>
                          </a:solidFill>
                          <a:effectLst/>
                          <a:latin typeface="Verdana" panose="020B0604030504040204" pitchFamily="34" charset="0"/>
                        </a:rPr>
                        <a:t>5</a:t>
                      </a:r>
                      <a:endParaRPr lang="en-GB">
                        <a:effectLst/>
                      </a:endParaRPr>
                    </a:p>
                  </a:txBody>
                  <a:tcPr marL="66675" marR="66675"/>
                </a:tc>
                <a:tc>
                  <a:txBody>
                    <a:bodyPr/>
                    <a:lstStyle/>
                    <a:p>
                      <a:pPr algn="ctr" rtl="0" fontAlgn="t">
                        <a:spcBef>
                          <a:spcPts val="300"/>
                        </a:spcBef>
                        <a:spcAft>
                          <a:spcPts val="300"/>
                        </a:spcAft>
                      </a:pPr>
                      <a:r>
                        <a:rPr lang="en-GB" b="0" i="0" u="none" strike="noStrike" dirty="0">
                          <a:solidFill>
                            <a:srgbClr val="000000"/>
                          </a:solidFill>
                          <a:effectLst/>
                          <a:latin typeface="Verdana" panose="020B0604030504040204" pitchFamily="34" charset="0"/>
                        </a:rPr>
                        <a:t>5</a:t>
                      </a:r>
                      <a:endParaRPr lang="en-GB" dirty="0">
                        <a:effectLst/>
                      </a:endParaRPr>
                    </a:p>
                  </a:txBody>
                  <a:tcPr marL="66675" marR="66675"/>
                </a:tc>
                <a:tc>
                  <a:txBody>
                    <a:bodyPr/>
                    <a:lstStyle/>
                    <a:p>
                      <a:pPr algn="ctr" rtl="0" fontAlgn="t">
                        <a:spcBef>
                          <a:spcPts val="300"/>
                        </a:spcBef>
                        <a:spcAft>
                          <a:spcPts val="300"/>
                        </a:spcAft>
                      </a:pPr>
                      <a:r>
                        <a:rPr lang="en-GB" b="0" i="0" u="none" strike="noStrike">
                          <a:solidFill>
                            <a:srgbClr val="000000"/>
                          </a:solidFill>
                          <a:effectLst/>
                          <a:latin typeface="Verdana" panose="020B0604030504040204" pitchFamily="34" charset="0"/>
                        </a:rPr>
                        <a:t>10</a:t>
                      </a:r>
                      <a:endParaRPr lang="en-GB">
                        <a:effectLst/>
                      </a:endParaRPr>
                    </a:p>
                  </a:txBody>
                  <a:tcPr marL="66675" marR="66675"/>
                </a:tc>
                <a:tc>
                  <a:txBody>
                    <a:bodyPr/>
                    <a:lstStyle/>
                    <a:p>
                      <a:pPr algn="ctr" rtl="0" fontAlgn="t">
                        <a:spcBef>
                          <a:spcPts val="300"/>
                        </a:spcBef>
                        <a:spcAft>
                          <a:spcPts val="300"/>
                        </a:spcAft>
                      </a:pPr>
                      <a:r>
                        <a:rPr lang="en-GB" b="0" i="0" u="none" strike="noStrike" dirty="0">
                          <a:solidFill>
                            <a:srgbClr val="000000"/>
                          </a:solidFill>
                          <a:effectLst/>
                          <a:latin typeface="Verdana" panose="020B0604030504040204" pitchFamily="34" charset="0"/>
                        </a:rPr>
                        <a:t>10</a:t>
                      </a:r>
                      <a:endParaRPr lang="en-GB" dirty="0">
                        <a:effectLst/>
                      </a:endParaRPr>
                    </a:p>
                  </a:txBody>
                  <a:tcPr marL="66675" marR="66675"/>
                </a:tc>
                <a:tc>
                  <a:txBody>
                    <a:bodyPr/>
                    <a:lstStyle/>
                    <a:p>
                      <a:pPr algn="ctr" rtl="0" fontAlgn="t">
                        <a:spcBef>
                          <a:spcPts val="300"/>
                        </a:spcBef>
                        <a:spcAft>
                          <a:spcPts val="300"/>
                        </a:spcAft>
                      </a:pPr>
                      <a:r>
                        <a:rPr lang="en-GB" b="0" i="0" u="none" strike="noStrike" dirty="0" smtClean="0">
                          <a:solidFill>
                            <a:srgbClr val="000000"/>
                          </a:solidFill>
                          <a:effectLst/>
                          <a:latin typeface="Verdana" panose="020B0604030504040204" pitchFamily="34" charset="0"/>
                        </a:rPr>
                        <a:t>30%</a:t>
                      </a:r>
                      <a:endParaRPr lang="en-GB" dirty="0">
                        <a:effectLst/>
                      </a:endParaRPr>
                    </a:p>
                  </a:txBody>
                  <a:tcPr marL="66675" marR="66675"/>
                </a:tc>
              </a:tr>
              <a:tr h="443381">
                <a:tc>
                  <a:txBody>
                    <a:bodyPr/>
                    <a:lstStyle/>
                    <a:p>
                      <a:r>
                        <a:rPr lang="en-GB" sz="1600" dirty="0" smtClean="0"/>
                        <a:t>Total for A</a:t>
                      </a:r>
                      <a:r>
                        <a:rPr lang="en-GB" sz="1600" baseline="0" dirty="0" smtClean="0"/>
                        <a:t> level</a:t>
                      </a:r>
                      <a:endParaRPr lang="en-GB" sz="1600" dirty="0"/>
                    </a:p>
                  </a:txBody>
                  <a:tcPr/>
                </a:tc>
                <a:tc>
                  <a:txBody>
                    <a:bodyPr/>
                    <a:lstStyle/>
                    <a:p>
                      <a:pPr algn="ctr" rtl="0" fontAlgn="t">
                        <a:spcBef>
                          <a:spcPts val="300"/>
                        </a:spcBef>
                        <a:spcAft>
                          <a:spcPts val="300"/>
                        </a:spcAft>
                      </a:pPr>
                      <a:r>
                        <a:rPr lang="en-GB" b="1" i="0" u="none" strike="noStrike">
                          <a:solidFill>
                            <a:srgbClr val="000000"/>
                          </a:solidFill>
                          <a:effectLst/>
                          <a:latin typeface="Verdana" panose="020B0604030504040204" pitchFamily="34" charset="0"/>
                        </a:rPr>
                        <a:t>20</a:t>
                      </a:r>
                      <a:endParaRPr lang="en-GB">
                        <a:effectLst/>
                      </a:endParaRPr>
                    </a:p>
                  </a:txBody>
                  <a:tcPr marL="66675" marR="66675"/>
                </a:tc>
                <a:tc>
                  <a:txBody>
                    <a:bodyPr/>
                    <a:lstStyle/>
                    <a:p>
                      <a:pPr algn="ctr" rtl="0" fontAlgn="t">
                        <a:spcBef>
                          <a:spcPts val="300"/>
                        </a:spcBef>
                        <a:spcAft>
                          <a:spcPts val="300"/>
                        </a:spcAft>
                      </a:pPr>
                      <a:r>
                        <a:rPr lang="en-GB" b="1" i="0" u="none" strike="noStrike" dirty="0">
                          <a:solidFill>
                            <a:srgbClr val="000000"/>
                          </a:solidFill>
                          <a:effectLst/>
                          <a:latin typeface="Verdana" panose="020B0604030504040204" pitchFamily="34" charset="0"/>
                        </a:rPr>
                        <a:t>30</a:t>
                      </a:r>
                      <a:endParaRPr lang="en-GB" dirty="0">
                        <a:effectLst/>
                      </a:endParaRPr>
                    </a:p>
                  </a:txBody>
                  <a:tcPr marL="66675" marR="66675"/>
                </a:tc>
                <a:tc>
                  <a:txBody>
                    <a:bodyPr/>
                    <a:lstStyle/>
                    <a:p>
                      <a:pPr algn="ctr" rtl="0" fontAlgn="t">
                        <a:spcBef>
                          <a:spcPts val="300"/>
                        </a:spcBef>
                        <a:spcAft>
                          <a:spcPts val="300"/>
                        </a:spcAft>
                      </a:pPr>
                      <a:r>
                        <a:rPr lang="en-GB" b="1" i="0" u="none" strike="noStrike">
                          <a:solidFill>
                            <a:srgbClr val="000000"/>
                          </a:solidFill>
                          <a:effectLst/>
                          <a:latin typeface="Verdana" panose="020B0604030504040204" pitchFamily="34" charset="0"/>
                        </a:rPr>
                        <a:t>30</a:t>
                      </a:r>
                      <a:endParaRPr lang="en-GB">
                        <a:effectLst/>
                      </a:endParaRPr>
                    </a:p>
                  </a:txBody>
                  <a:tcPr marL="66675" marR="66675"/>
                </a:tc>
                <a:tc>
                  <a:txBody>
                    <a:bodyPr/>
                    <a:lstStyle/>
                    <a:p>
                      <a:pPr algn="ctr" rtl="0" fontAlgn="t">
                        <a:spcBef>
                          <a:spcPts val="300"/>
                        </a:spcBef>
                        <a:spcAft>
                          <a:spcPts val="300"/>
                        </a:spcAft>
                      </a:pPr>
                      <a:r>
                        <a:rPr lang="en-GB" b="1" i="0" u="none" strike="noStrike" dirty="0">
                          <a:solidFill>
                            <a:srgbClr val="000000"/>
                          </a:solidFill>
                          <a:effectLst/>
                          <a:latin typeface="Verdana" panose="020B0604030504040204" pitchFamily="34" charset="0"/>
                        </a:rPr>
                        <a:t>20</a:t>
                      </a:r>
                      <a:endParaRPr lang="en-GB" dirty="0">
                        <a:effectLst/>
                      </a:endParaRPr>
                    </a:p>
                  </a:txBody>
                  <a:tcPr marL="66675" marR="66675"/>
                </a:tc>
                <a:tc>
                  <a:txBody>
                    <a:bodyPr/>
                    <a:lstStyle/>
                    <a:p>
                      <a:pPr algn="ctr" rtl="0" fontAlgn="t">
                        <a:spcBef>
                          <a:spcPts val="300"/>
                        </a:spcBef>
                        <a:spcAft>
                          <a:spcPts val="300"/>
                        </a:spcAft>
                      </a:pPr>
                      <a:r>
                        <a:rPr lang="en-GB" b="1" i="0" u="none" strike="noStrike" dirty="0">
                          <a:solidFill>
                            <a:srgbClr val="000000"/>
                          </a:solidFill>
                          <a:effectLst/>
                          <a:latin typeface="Verdana" panose="020B0604030504040204" pitchFamily="34" charset="0"/>
                        </a:rPr>
                        <a:t>100%</a:t>
                      </a:r>
                      <a:endParaRPr lang="en-GB" dirty="0">
                        <a:effectLst/>
                      </a:endParaRPr>
                    </a:p>
                  </a:txBody>
                  <a:tcPr marL="66675" marR="66675"/>
                </a:tc>
              </a:tr>
            </a:tbl>
          </a:graphicData>
        </a:graphic>
      </p:graphicFrame>
    </p:spTree>
    <p:extLst>
      <p:ext uri="{BB962C8B-B14F-4D97-AF65-F5344CB8AC3E}">
        <p14:creationId xmlns:p14="http://schemas.microsoft.com/office/powerpoint/2010/main" val="7182742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2800" b="1" dirty="0">
                <a:solidFill>
                  <a:schemeClr val="tx2"/>
                </a:solidFill>
              </a:rPr>
              <a:t>AS and A level Paper 1:</a:t>
            </a:r>
            <a:r>
              <a:rPr lang="en-GB" sz="3200" b="1" dirty="0">
                <a:solidFill>
                  <a:schemeClr val="tx2"/>
                </a:solidFill>
              </a:rPr>
              <a:t/>
            </a:r>
            <a:br>
              <a:rPr lang="en-GB" sz="3200" b="1" dirty="0">
                <a:solidFill>
                  <a:schemeClr val="tx2"/>
                </a:solidFill>
              </a:rPr>
            </a:br>
            <a:r>
              <a:rPr lang="en-US" sz="2000" b="1" dirty="0">
                <a:solidFill>
                  <a:schemeClr val="tx2"/>
                </a:solidFill>
              </a:rPr>
              <a:t>Listening, Reading and Translation into English </a:t>
            </a:r>
            <a:r>
              <a:rPr lang="en-US" sz="2000" b="1" dirty="0" smtClean="0">
                <a:solidFill>
                  <a:schemeClr val="tx2"/>
                </a:solidFill>
              </a:rPr>
              <a:t/>
            </a:r>
            <a:br>
              <a:rPr lang="en-US" sz="2000" b="1" dirty="0" smtClean="0">
                <a:solidFill>
                  <a:schemeClr val="tx2"/>
                </a:solidFill>
              </a:rPr>
            </a:br>
            <a:r>
              <a:rPr lang="en-US" sz="2000" b="1" dirty="0" err="1" smtClean="0">
                <a:solidFill>
                  <a:schemeClr val="tx2"/>
                </a:solidFill>
              </a:rPr>
              <a:t>DfE</a:t>
            </a:r>
            <a:r>
              <a:rPr lang="en-US" sz="2000" b="1" dirty="0" smtClean="0">
                <a:solidFill>
                  <a:schemeClr val="tx2"/>
                </a:solidFill>
              </a:rPr>
              <a:t> </a:t>
            </a:r>
            <a:r>
              <a:rPr lang="en-US" sz="2000" b="1" dirty="0">
                <a:solidFill>
                  <a:schemeClr val="tx2"/>
                </a:solidFill>
              </a:rPr>
              <a:t>Criteria</a:t>
            </a:r>
            <a:endParaRPr lang="en-US" sz="2000" dirty="0"/>
          </a:p>
        </p:txBody>
      </p:sp>
      <p:sp>
        <p:nvSpPr>
          <p:cNvPr id="3" name="Content Placeholder 2"/>
          <p:cNvSpPr>
            <a:spLocks noGrp="1"/>
          </p:cNvSpPr>
          <p:nvPr>
            <p:ph idx="1"/>
          </p:nvPr>
        </p:nvSpPr>
        <p:spPr/>
        <p:txBody>
          <a:bodyPr>
            <a:noAutofit/>
          </a:bodyPr>
          <a:lstStyle/>
          <a:p>
            <a:pPr>
              <a:spcBef>
                <a:spcPts val="600"/>
              </a:spcBef>
              <a:buFont typeface="Arial" panose="020B0604020202020204" pitchFamily="34" charset="0"/>
              <a:buChar char="•"/>
            </a:pPr>
            <a:r>
              <a:rPr lang="en-GB" sz="2000" dirty="0"/>
              <a:t>Understand the main points, gist and detail from spoken and written material </a:t>
            </a:r>
          </a:p>
          <a:p>
            <a:pPr>
              <a:spcBef>
                <a:spcPts val="600"/>
              </a:spcBef>
              <a:buFont typeface="Arial" panose="020B0604020202020204" pitchFamily="34" charset="0"/>
              <a:buChar char="•"/>
            </a:pPr>
            <a:r>
              <a:rPr lang="en-GB" sz="2000" dirty="0"/>
              <a:t>Infer meaning from complex spoken and written material, including factual and abstract content </a:t>
            </a:r>
          </a:p>
          <a:p>
            <a:pPr>
              <a:spcBef>
                <a:spcPts val="600"/>
              </a:spcBef>
              <a:buFont typeface="Arial" panose="020B0604020202020204" pitchFamily="34" charset="0"/>
              <a:buChar char="•"/>
            </a:pPr>
            <a:r>
              <a:rPr lang="en-GB" sz="2000" dirty="0"/>
              <a:t>Assimilate and use information from spoken and written sources, including material from online media </a:t>
            </a:r>
          </a:p>
          <a:p>
            <a:pPr>
              <a:spcBef>
                <a:spcPts val="600"/>
              </a:spcBef>
              <a:buFont typeface="Arial" panose="020B0604020202020204" pitchFamily="34" charset="0"/>
              <a:buChar char="•"/>
            </a:pPr>
            <a:r>
              <a:rPr lang="en-GB" sz="2000" dirty="0"/>
              <a:t>Summarise information from spoken and written sources, reporting key points and subject matter in speech and writing </a:t>
            </a:r>
          </a:p>
          <a:p>
            <a:pPr>
              <a:spcBef>
                <a:spcPts val="600"/>
              </a:spcBef>
              <a:buFont typeface="Arial" panose="020B0604020202020204" pitchFamily="34" charset="0"/>
              <a:buChar char="•"/>
            </a:pPr>
            <a:r>
              <a:rPr lang="en-GB" sz="2000" dirty="0"/>
              <a:t>Read and respond to a variety of texts including some extended texts written for different purposes and audiences drawn from a range of authentic sources, including contemporary, historical and literary, fiction and non-fiction texts, adapted as necessary </a:t>
            </a:r>
          </a:p>
          <a:p>
            <a:endParaRPr lang="en-US" sz="2000" dirty="0"/>
          </a:p>
        </p:txBody>
      </p:sp>
    </p:spTree>
    <p:extLst>
      <p:ext uri="{BB962C8B-B14F-4D97-AF65-F5344CB8AC3E}">
        <p14:creationId xmlns:p14="http://schemas.microsoft.com/office/powerpoint/2010/main" val="1367814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altLang="en-US" b="1" dirty="0">
                <a:solidFill>
                  <a:schemeClr val="tx2"/>
                </a:solidFill>
                <a:latin typeface="Verdana" panose="020B0604030504040204" pitchFamily="34" charset="0"/>
                <a:cs typeface="Myriad Pro" charset="0"/>
              </a:rPr>
              <a:t>AS level Paper 1</a:t>
            </a:r>
            <a:r>
              <a:rPr lang="en-GB" altLang="en-US" sz="4400" dirty="0">
                <a:solidFill>
                  <a:schemeClr val="tx2"/>
                </a:solidFill>
                <a:latin typeface="Verdana" panose="020B0604030504040204" pitchFamily="34" charset="0"/>
                <a:cs typeface="Myriad Pro" charset="0"/>
              </a:rPr>
              <a:t/>
            </a:r>
            <a:br>
              <a:rPr lang="en-GB" altLang="en-US" sz="4400" dirty="0">
                <a:solidFill>
                  <a:schemeClr val="tx2"/>
                </a:solidFill>
                <a:latin typeface="Verdana" panose="020B0604030504040204" pitchFamily="34" charset="0"/>
                <a:cs typeface="Myriad Pro" charset="0"/>
              </a:rPr>
            </a:br>
            <a:r>
              <a:rPr lang="en-US" sz="2700" b="1" dirty="0">
                <a:solidFill>
                  <a:schemeClr val="tx2"/>
                </a:solidFill>
              </a:rPr>
              <a:t>Listening, Reading and Translation </a:t>
            </a:r>
            <a:r>
              <a:rPr lang="en-US" sz="2700" b="1" dirty="0" smtClean="0">
                <a:solidFill>
                  <a:schemeClr val="tx2"/>
                </a:solidFill>
              </a:rPr>
              <a:t/>
            </a:r>
            <a:br>
              <a:rPr lang="en-US" sz="2700" b="1" dirty="0" smtClean="0">
                <a:solidFill>
                  <a:schemeClr val="tx2"/>
                </a:solidFill>
              </a:rPr>
            </a:br>
            <a:r>
              <a:rPr lang="en-US" sz="2700" b="1" dirty="0" smtClean="0">
                <a:solidFill>
                  <a:schemeClr val="tx2"/>
                </a:solidFill>
              </a:rPr>
              <a:t>into </a:t>
            </a:r>
            <a:r>
              <a:rPr lang="en-US" sz="2700" b="1" dirty="0">
                <a:solidFill>
                  <a:schemeClr val="tx2"/>
                </a:solidFill>
              </a:rPr>
              <a:t>English</a:t>
            </a:r>
            <a:r>
              <a:rPr lang="en-GB" sz="3200" dirty="0"/>
              <a:t/>
            </a:r>
            <a:br>
              <a:rPr lang="en-GB" sz="3200" dirty="0"/>
            </a:b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501027991"/>
              </p:ext>
            </p:extLst>
          </p:nvPr>
        </p:nvGraphicFramePr>
        <p:xfrm>
          <a:off x="1047900" y="1659270"/>
          <a:ext cx="7060304" cy="4028440"/>
        </p:xfrm>
        <a:graphic>
          <a:graphicData uri="http://schemas.openxmlformats.org/drawingml/2006/table">
            <a:tbl>
              <a:tblPr firstRow="1" bandRow="1">
                <a:tableStyleId>{5C22544A-7EE6-4342-B048-85BDC9FD1C3A}</a:tableStyleId>
              </a:tblPr>
              <a:tblGrid>
                <a:gridCol w="3530152"/>
                <a:gridCol w="3530152"/>
              </a:tblGrid>
              <a:tr h="370840">
                <a:tc>
                  <a:txBody>
                    <a:bodyPr/>
                    <a:lstStyle/>
                    <a:p>
                      <a:r>
                        <a:rPr lang="en-GB" dirty="0" smtClean="0"/>
                        <a:t>Section</a:t>
                      </a:r>
                      <a:endParaRPr lang="en-GB" dirty="0"/>
                    </a:p>
                  </a:txBody>
                  <a:tcPr/>
                </a:tc>
                <a:tc>
                  <a:txBody>
                    <a:bodyPr/>
                    <a:lstStyle/>
                    <a:p>
                      <a:r>
                        <a:rPr lang="en-GB" dirty="0" smtClean="0"/>
                        <a:t>Assessment 1h45</a:t>
                      </a:r>
                      <a:endParaRPr lang="en-GB" dirty="0"/>
                    </a:p>
                  </a:txBody>
                  <a:tcPr/>
                </a:tc>
              </a:tr>
              <a:tr h="370840">
                <a:tc>
                  <a:txBody>
                    <a:bodyPr/>
                    <a:lstStyle/>
                    <a:p>
                      <a:r>
                        <a:rPr lang="en-US" sz="1800" b="0" i="0" u="none" strike="noStrike" kern="1200" dirty="0" smtClean="0">
                          <a:solidFill>
                            <a:schemeClr val="dk1"/>
                          </a:solidFill>
                          <a:effectLst/>
                          <a:latin typeface="+mn-lt"/>
                          <a:ea typeface="+mn-ea"/>
                          <a:cs typeface="+mn-cs"/>
                        </a:rPr>
                        <a:t>Section A: </a:t>
                      </a:r>
                    </a:p>
                    <a:p>
                      <a:endParaRPr lang="en-US" sz="800" b="0" i="0" u="none" strike="noStrike" kern="1200" dirty="0" smtClean="0">
                        <a:solidFill>
                          <a:schemeClr val="dk1"/>
                        </a:solidFill>
                        <a:effectLst/>
                        <a:latin typeface="+mn-lt"/>
                        <a:ea typeface="+mn-ea"/>
                        <a:cs typeface="+mn-cs"/>
                      </a:endParaRPr>
                    </a:p>
                    <a:p>
                      <a:r>
                        <a:rPr lang="en-US" sz="1800" b="0" i="0" u="none" strike="noStrike" kern="1200" dirty="0" smtClean="0">
                          <a:solidFill>
                            <a:schemeClr val="dk1"/>
                          </a:solidFill>
                          <a:effectLst/>
                          <a:latin typeface="+mn-lt"/>
                          <a:ea typeface="+mn-ea"/>
                          <a:cs typeface="+mn-cs"/>
                        </a:rPr>
                        <a:t>Listening comprehension and written summary</a:t>
                      </a:r>
                    </a:p>
                    <a:p>
                      <a:r>
                        <a:rPr lang="en-US" sz="1800" b="0" i="0" u="none" strike="noStrike" kern="1200" dirty="0" smtClean="0">
                          <a:solidFill>
                            <a:schemeClr val="dk1"/>
                          </a:solidFill>
                          <a:effectLst/>
                          <a:latin typeface="+mn-lt"/>
                          <a:ea typeface="+mn-ea"/>
                          <a:cs typeface="+mn-cs"/>
                        </a:rPr>
                        <a:t>(24 marks)</a:t>
                      </a:r>
                      <a:endParaRPr lang="en-GB" dirty="0"/>
                    </a:p>
                  </a:txBody>
                  <a:tcPr/>
                </a:tc>
                <a:tc>
                  <a:txBody>
                    <a:bodyPr/>
                    <a:lstStyle/>
                    <a:p>
                      <a:pPr marL="285750" indent="-285750">
                        <a:buFont typeface="Arial" charset="0"/>
                        <a:buChar char="•"/>
                      </a:pPr>
                      <a:r>
                        <a:rPr lang="en-GB" dirty="0" smtClean="0"/>
                        <a:t>4 questions (MCQ and open responses in German)  </a:t>
                      </a:r>
                    </a:p>
                    <a:p>
                      <a:pPr marL="285750" indent="-285750">
                        <a:buFont typeface="Arial" charset="0"/>
                        <a:buChar char="•"/>
                      </a:pPr>
                      <a:r>
                        <a:rPr lang="en-GB" dirty="0" smtClean="0"/>
                        <a:t>including </a:t>
                      </a:r>
                      <a:r>
                        <a:rPr lang="en-GB" baseline="0" dirty="0" smtClean="0"/>
                        <a:t> </a:t>
                      </a:r>
                      <a:r>
                        <a:rPr lang="en-US" sz="1800" b="0" i="0" u="none" strike="noStrike" kern="1200" dirty="0" smtClean="0">
                          <a:solidFill>
                            <a:schemeClr val="dk1"/>
                          </a:solidFill>
                          <a:effectLst/>
                          <a:latin typeface="+mn-lt"/>
                          <a:ea typeface="+mn-ea"/>
                          <a:cs typeface="+mn-cs"/>
                        </a:rPr>
                        <a:t>English language summary (4 marks)</a:t>
                      </a:r>
                      <a:endParaRPr lang="en-GB" dirty="0"/>
                    </a:p>
                  </a:txBody>
                  <a:tcPr/>
                </a:tc>
              </a:tr>
              <a:tr h="370840">
                <a:tc>
                  <a:txBody>
                    <a:bodyPr/>
                    <a:lstStyle/>
                    <a:p>
                      <a:r>
                        <a:rPr lang="en-US" sz="1800" b="0" i="0" u="none" strike="noStrike" kern="1200" dirty="0" smtClean="0">
                          <a:solidFill>
                            <a:schemeClr val="dk1"/>
                          </a:solidFill>
                          <a:effectLst/>
                          <a:latin typeface="+mn-lt"/>
                          <a:ea typeface="+mn-ea"/>
                          <a:cs typeface="+mn-cs"/>
                        </a:rPr>
                        <a:t>Section B: </a:t>
                      </a:r>
                    </a:p>
                    <a:p>
                      <a:endParaRPr lang="en-US" sz="800" b="0" i="0" u="none" strike="noStrike" kern="1200" dirty="0" smtClean="0">
                        <a:solidFill>
                          <a:schemeClr val="dk1"/>
                        </a:solidFill>
                        <a:effectLst/>
                        <a:latin typeface="+mn-lt"/>
                        <a:ea typeface="+mn-ea"/>
                        <a:cs typeface="+mn-cs"/>
                      </a:endParaRPr>
                    </a:p>
                    <a:p>
                      <a:r>
                        <a:rPr lang="en-US" sz="1800" b="0" i="0" u="none" strike="noStrike" kern="1200" dirty="0" smtClean="0">
                          <a:solidFill>
                            <a:schemeClr val="dk1"/>
                          </a:solidFill>
                          <a:effectLst/>
                          <a:latin typeface="+mn-lt"/>
                          <a:ea typeface="+mn-ea"/>
                          <a:cs typeface="+mn-cs"/>
                        </a:rPr>
                        <a:t>Reading comprehension </a:t>
                      </a:r>
                    </a:p>
                    <a:p>
                      <a:r>
                        <a:rPr lang="en-US" sz="1800" b="0" i="0" u="none" strike="noStrike" kern="1200" dirty="0" smtClean="0">
                          <a:solidFill>
                            <a:schemeClr val="dk1"/>
                          </a:solidFill>
                          <a:effectLst/>
                          <a:latin typeface="+mn-lt"/>
                          <a:ea typeface="+mn-ea"/>
                          <a:cs typeface="+mn-cs"/>
                        </a:rPr>
                        <a:t>(28 marks)</a:t>
                      </a:r>
                      <a:endParaRPr lang="en-GB" dirty="0"/>
                    </a:p>
                  </a:txBody>
                  <a:tcPr/>
                </a:tc>
                <a:tc>
                  <a:txBody>
                    <a:bodyPr/>
                    <a:lstStyle/>
                    <a:p>
                      <a:pPr marL="285750" indent="-285750">
                        <a:buFont typeface="Arial" charset="0"/>
                        <a:buChar char="•"/>
                      </a:pPr>
                      <a:r>
                        <a:rPr lang="en-GB" dirty="0" smtClean="0"/>
                        <a:t>5 questions:</a:t>
                      </a:r>
                      <a:r>
                        <a:rPr lang="en-GB" baseline="0" dirty="0" smtClean="0"/>
                        <a:t> </a:t>
                      </a:r>
                    </a:p>
                    <a:p>
                      <a:pPr marL="285750" indent="-285750">
                        <a:buFont typeface="Arial" charset="0"/>
                        <a:buChar char="•"/>
                      </a:pPr>
                      <a:r>
                        <a:rPr lang="en-GB" dirty="0" smtClean="0"/>
                        <a:t>MCQ and open response</a:t>
                      </a:r>
                    </a:p>
                    <a:p>
                      <a:pPr marL="285750" indent="-285750">
                        <a:buFont typeface="Arial" charset="0"/>
                        <a:buChar char="•"/>
                      </a:pPr>
                      <a:r>
                        <a:rPr lang="en-GB" baseline="0" dirty="0" smtClean="0"/>
                        <a:t> All in German</a:t>
                      </a:r>
                      <a:endParaRPr lang="en-GB" dirty="0" smtClean="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Section</a:t>
                      </a:r>
                      <a:r>
                        <a:rPr lang="en-GB" baseline="0" dirty="0" smtClean="0"/>
                        <a:t> C: </a:t>
                      </a:r>
                      <a:endParaRPr lang="en-GB" sz="8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sz="8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dirty="0" smtClean="0">
                          <a:solidFill>
                            <a:schemeClr val="dk1"/>
                          </a:solidFill>
                          <a:effectLst/>
                          <a:latin typeface="+mn-lt"/>
                          <a:ea typeface="+mn-ea"/>
                          <a:cs typeface="+mn-cs"/>
                        </a:rPr>
                        <a:t>Translation into English </a:t>
                      </a:r>
                    </a:p>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dirty="0" smtClean="0">
                          <a:solidFill>
                            <a:schemeClr val="dk1"/>
                          </a:solidFill>
                          <a:effectLst/>
                          <a:latin typeface="+mn-lt"/>
                          <a:ea typeface="+mn-ea"/>
                          <a:cs typeface="+mn-cs"/>
                        </a:rPr>
                        <a:t>(12 marks)</a:t>
                      </a:r>
                      <a:endParaRPr lang="en-GB" dirty="0" smtClean="0"/>
                    </a:p>
                    <a:p>
                      <a:endParaRPr lang="en-GB" dirty="0"/>
                    </a:p>
                  </a:txBody>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charset="0"/>
                        <a:buChar char="•"/>
                        <a:tabLst/>
                        <a:defRPr/>
                      </a:pPr>
                      <a:r>
                        <a:rPr lang="en-GB" dirty="0" smtClean="0"/>
                        <a:t>1 passage in German </a:t>
                      </a:r>
                      <a:r>
                        <a:rPr lang="en-GB" i="0" dirty="0" smtClean="0"/>
                        <a:t>(minimum 70 words)</a:t>
                      </a:r>
                      <a:r>
                        <a:rPr lang="en-GB" dirty="0" smtClean="0"/>
                        <a:t> to translate into English</a:t>
                      </a:r>
                    </a:p>
                    <a:p>
                      <a:pPr marL="0" indent="0">
                        <a:buFont typeface="Arial" panose="020B0604020202020204" pitchFamily="34" charset="0"/>
                        <a:buNone/>
                      </a:pPr>
                      <a:endParaRPr lang="en-GB" b="1" dirty="0"/>
                    </a:p>
                  </a:txBody>
                  <a:tcPr/>
                </a:tc>
              </a:tr>
            </a:tbl>
          </a:graphicData>
        </a:graphic>
      </p:graphicFrame>
    </p:spTree>
    <p:extLst>
      <p:ext uri="{BB962C8B-B14F-4D97-AF65-F5344CB8AC3E}">
        <p14:creationId xmlns:p14="http://schemas.microsoft.com/office/powerpoint/2010/main" val="18652299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1613" y="1600201"/>
            <a:ext cx="6862308" cy="3489462"/>
          </a:xfrm>
        </p:spPr>
        <p:txBody>
          <a:bodyPr/>
          <a:lstStyle/>
          <a:p>
            <a:pPr marL="0" indent="0" algn="ctr">
              <a:buNone/>
            </a:pPr>
            <a:r>
              <a:rPr lang="en-US" b="1" dirty="0">
                <a:solidFill>
                  <a:schemeClr val="tx2"/>
                </a:solidFill>
              </a:rPr>
              <a:t>Getting Ready to Teach Pearson's new </a:t>
            </a:r>
          </a:p>
          <a:p>
            <a:pPr marL="0" indent="0" algn="ctr">
              <a:buNone/>
            </a:pPr>
            <a:r>
              <a:rPr lang="en-US" b="1" dirty="0" err="1">
                <a:solidFill>
                  <a:schemeClr val="tx2"/>
                </a:solidFill>
              </a:rPr>
              <a:t>Edexcel</a:t>
            </a:r>
            <a:endParaRPr lang="en-US" b="1" dirty="0">
              <a:solidFill>
                <a:schemeClr val="tx2"/>
              </a:solidFill>
            </a:endParaRPr>
          </a:p>
          <a:p>
            <a:pPr marL="0" indent="0" algn="ctr">
              <a:buNone/>
            </a:pPr>
            <a:r>
              <a:rPr lang="en-US" b="1" dirty="0">
                <a:solidFill>
                  <a:schemeClr val="tx2"/>
                </a:solidFill>
              </a:rPr>
              <a:t>AS and A levels in German</a:t>
            </a:r>
          </a:p>
          <a:p>
            <a:pPr algn="ctr"/>
            <a:endParaRPr lang="en-US" b="1" dirty="0">
              <a:solidFill>
                <a:schemeClr val="tx2"/>
              </a:solidFill>
            </a:endParaRPr>
          </a:p>
          <a:p>
            <a:pPr marL="0" indent="0" algn="ctr">
              <a:buNone/>
            </a:pPr>
            <a:r>
              <a:rPr lang="en-US" dirty="0">
                <a:solidFill>
                  <a:schemeClr val="tx2"/>
                </a:solidFill>
              </a:rPr>
              <a:t>15GBAL04</a:t>
            </a:r>
            <a:endParaRPr lang="en-US" b="1" dirty="0">
              <a:solidFill>
                <a:schemeClr val="tx2"/>
              </a:solidFill>
            </a:endParaRPr>
          </a:p>
          <a:p>
            <a:endParaRPr lang="en-US" dirty="0"/>
          </a:p>
        </p:txBody>
      </p:sp>
    </p:spTree>
    <p:extLst>
      <p:ext uri="{BB962C8B-B14F-4D97-AF65-F5344CB8AC3E}">
        <p14:creationId xmlns:p14="http://schemas.microsoft.com/office/powerpoint/2010/main" val="385564664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altLang="en-US" b="1" dirty="0">
                <a:solidFill>
                  <a:schemeClr val="tx2"/>
                </a:solidFill>
                <a:latin typeface="Verdana" panose="020B0604030504040204" pitchFamily="34" charset="0"/>
                <a:cs typeface="Myriad Pro" charset="0"/>
              </a:rPr>
              <a:t>A level Paper 1</a:t>
            </a:r>
            <a:r>
              <a:rPr lang="en-GB" altLang="en-US" sz="4400" b="1" dirty="0">
                <a:solidFill>
                  <a:schemeClr val="tx2"/>
                </a:solidFill>
                <a:latin typeface="Verdana" panose="020B0604030504040204" pitchFamily="34" charset="0"/>
                <a:cs typeface="Myriad Pro" charset="0"/>
              </a:rPr>
              <a:t/>
            </a:r>
            <a:br>
              <a:rPr lang="en-GB" altLang="en-US" sz="4400" b="1" dirty="0">
                <a:solidFill>
                  <a:schemeClr val="tx2"/>
                </a:solidFill>
                <a:latin typeface="Verdana" panose="020B0604030504040204" pitchFamily="34" charset="0"/>
                <a:cs typeface="Myriad Pro" charset="0"/>
              </a:rPr>
            </a:br>
            <a:r>
              <a:rPr lang="en-US" sz="2700" b="1" dirty="0">
                <a:solidFill>
                  <a:schemeClr val="tx2"/>
                </a:solidFill>
              </a:rPr>
              <a:t>Listening, Reading and Translation </a:t>
            </a:r>
            <a:r>
              <a:rPr lang="en-US" sz="2700" b="1" dirty="0" smtClean="0">
                <a:solidFill>
                  <a:schemeClr val="tx2"/>
                </a:solidFill>
              </a:rPr>
              <a:t/>
            </a:r>
            <a:br>
              <a:rPr lang="en-US" sz="2700" b="1" dirty="0" smtClean="0">
                <a:solidFill>
                  <a:schemeClr val="tx2"/>
                </a:solidFill>
              </a:rPr>
            </a:br>
            <a:r>
              <a:rPr lang="en-US" sz="2700" b="1" dirty="0" smtClean="0">
                <a:solidFill>
                  <a:schemeClr val="tx2"/>
                </a:solidFill>
              </a:rPr>
              <a:t>into </a:t>
            </a:r>
            <a:r>
              <a:rPr lang="en-US" sz="2700" b="1" dirty="0">
                <a:solidFill>
                  <a:schemeClr val="tx2"/>
                </a:solidFill>
              </a:rPr>
              <a:t>English</a:t>
            </a:r>
            <a:endParaRPr lang="en-US" sz="27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897256042"/>
              </p:ext>
            </p:extLst>
          </p:nvPr>
        </p:nvGraphicFramePr>
        <p:xfrm>
          <a:off x="969140" y="1944775"/>
          <a:ext cx="7183636" cy="4028440"/>
        </p:xfrm>
        <a:graphic>
          <a:graphicData uri="http://schemas.openxmlformats.org/drawingml/2006/table">
            <a:tbl>
              <a:tblPr firstRow="1" bandRow="1">
                <a:tableStyleId>{5C22544A-7EE6-4342-B048-85BDC9FD1C3A}</a:tableStyleId>
              </a:tblPr>
              <a:tblGrid>
                <a:gridCol w="3591818"/>
                <a:gridCol w="3591818"/>
              </a:tblGrid>
              <a:tr h="370840">
                <a:tc>
                  <a:txBody>
                    <a:bodyPr/>
                    <a:lstStyle/>
                    <a:p>
                      <a:r>
                        <a:rPr lang="en-GB" dirty="0" smtClean="0"/>
                        <a:t>Paper </a:t>
                      </a:r>
                      <a:endParaRPr lang="en-GB" dirty="0"/>
                    </a:p>
                  </a:txBody>
                  <a:tcPr/>
                </a:tc>
                <a:tc>
                  <a:txBody>
                    <a:bodyPr/>
                    <a:lstStyle/>
                    <a:p>
                      <a:r>
                        <a:rPr lang="en-GB" dirty="0" smtClean="0"/>
                        <a:t>Assessment 2</a:t>
                      </a:r>
                      <a:r>
                        <a:rPr lang="en-GB" baseline="0" dirty="0" smtClean="0"/>
                        <a:t> hours </a:t>
                      </a:r>
                      <a:endParaRPr lang="en-GB" dirty="0"/>
                    </a:p>
                  </a:txBody>
                  <a:tcPr/>
                </a:tc>
              </a:tr>
              <a:tr h="370840">
                <a:tc>
                  <a:txBody>
                    <a:bodyPr/>
                    <a:lstStyle/>
                    <a:p>
                      <a:r>
                        <a:rPr lang="en-US" sz="1800" b="0" i="0" u="none" strike="noStrike" kern="1200" dirty="0" smtClean="0">
                          <a:solidFill>
                            <a:schemeClr val="dk1"/>
                          </a:solidFill>
                          <a:effectLst/>
                          <a:latin typeface="+mn-lt"/>
                          <a:ea typeface="+mn-ea"/>
                          <a:cs typeface="+mn-cs"/>
                        </a:rPr>
                        <a:t>Section A: </a:t>
                      </a:r>
                    </a:p>
                    <a:p>
                      <a:endParaRPr lang="en-US" sz="800" b="0" i="0" u="none" strike="noStrike" kern="1200" dirty="0" smtClean="0">
                        <a:solidFill>
                          <a:schemeClr val="dk1"/>
                        </a:solidFill>
                        <a:effectLst/>
                        <a:latin typeface="+mn-lt"/>
                        <a:ea typeface="+mn-ea"/>
                        <a:cs typeface="+mn-cs"/>
                      </a:endParaRPr>
                    </a:p>
                    <a:p>
                      <a:r>
                        <a:rPr lang="en-US" sz="1800" b="0" i="0" u="none" strike="noStrike" kern="1200" dirty="0" smtClean="0">
                          <a:solidFill>
                            <a:schemeClr val="dk1"/>
                          </a:solidFill>
                          <a:effectLst/>
                          <a:latin typeface="+mn-lt"/>
                          <a:ea typeface="+mn-ea"/>
                          <a:cs typeface="+mn-cs"/>
                        </a:rPr>
                        <a:t>Listening comprehension and written summary </a:t>
                      </a:r>
                    </a:p>
                    <a:p>
                      <a:r>
                        <a:rPr lang="en-US" sz="1800" b="0" i="0" u="none" strike="noStrike" kern="1200" dirty="0" smtClean="0">
                          <a:solidFill>
                            <a:schemeClr val="dk1"/>
                          </a:solidFill>
                          <a:effectLst/>
                          <a:latin typeface="+mn-lt"/>
                          <a:ea typeface="+mn-ea"/>
                          <a:cs typeface="+mn-cs"/>
                        </a:rPr>
                        <a:t>(30 marks)</a:t>
                      </a:r>
                      <a:endParaRPr lang="en-GB" dirty="0"/>
                    </a:p>
                  </a:txBody>
                  <a:tcPr/>
                </a:tc>
                <a:tc>
                  <a:txBody>
                    <a:bodyPr/>
                    <a:lstStyle/>
                    <a:p>
                      <a:pPr marL="285750" indent="-285750">
                        <a:buFont typeface="Arial" panose="020B0604020202020204" pitchFamily="34" charset="0"/>
                        <a:buChar char="•"/>
                      </a:pPr>
                      <a:r>
                        <a:rPr lang="en-GB" dirty="0" smtClean="0"/>
                        <a:t>4 questions</a:t>
                      </a:r>
                    </a:p>
                    <a:p>
                      <a:pPr marL="0" indent="0">
                        <a:buFont typeface="Arial" panose="020B0604020202020204" pitchFamily="34" charset="0"/>
                        <a:buNone/>
                      </a:pPr>
                      <a:r>
                        <a:rPr lang="en-GB" dirty="0" smtClean="0"/>
                        <a:t>     MCQ &amp; open response in</a:t>
                      </a:r>
                      <a:r>
                        <a:rPr lang="en-GB" baseline="0" dirty="0" smtClean="0"/>
                        <a:t> German</a:t>
                      </a:r>
                    </a:p>
                    <a:p>
                      <a:pPr marL="0" indent="0">
                        <a:buFont typeface="Arial" panose="020B0604020202020204" pitchFamily="34" charset="0"/>
                        <a:buNone/>
                      </a:pPr>
                      <a:endParaRPr lang="en-GB" sz="800" dirty="0" smtClean="0"/>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dirty="0" smtClean="0">
                          <a:solidFill>
                            <a:schemeClr val="dk1"/>
                          </a:solidFill>
                          <a:effectLst/>
                          <a:latin typeface="+mn-lt"/>
                          <a:ea typeface="+mn-ea"/>
                          <a:cs typeface="+mn-cs"/>
                        </a:rPr>
                        <a:t>Q4b assesses student’s ability to </a:t>
                      </a:r>
                      <a:r>
                        <a:rPr lang="en-GB" sz="1800" b="0" i="0" u="none" strike="noStrike" kern="1200" noProof="0" dirty="0" smtClean="0">
                          <a:solidFill>
                            <a:schemeClr val="dk1"/>
                          </a:solidFill>
                          <a:effectLst/>
                          <a:latin typeface="+mn-lt"/>
                          <a:ea typeface="+mn-ea"/>
                          <a:cs typeface="+mn-cs"/>
                        </a:rPr>
                        <a:t>summarise</a:t>
                      </a:r>
                      <a:r>
                        <a:rPr lang="en-US" sz="1800" b="0" i="0" u="none" strike="noStrike" kern="1200" dirty="0" smtClean="0">
                          <a:solidFill>
                            <a:schemeClr val="dk1"/>
                          </a:solidFill>
                          <a:effectLst/>
                          <a:latin typeface="+mn-lt"/>
                          <a:ea typeface="+mn-ea"/>
                          <a:cs typeface="+mn-cs"/>
                        </a:rPr>
                        <a:t> in </a:t>
                      </a:r>
                      <a:r>
                        <a:rPr lang="en-GB" sz="1800" b="0" i="0" u="none" strike="noStrike" kern="1200" dirty="0" smtClean="0">
                          <a:solidFill>
                            <a:schemeClr val="dk1"/>
                          </a:solidFill>
                          <a:effectLst/>
                          <a:latin typeface="+mn-lt"/>
                          <a:ea typeface="+mn-ea"/>
                          <a:cs typeface="+mn-cs"/>
                        </a:rPr>
                        <a:t>German</a:t>
                      </a:r>
                      <a:endParaRPr lang="en-GB" dirty="0" smtClean="0"/>
                    </a:p>
                  </a:txBody>
                  <a:tcPr/>
                </a:tc>
              </a:tr>
              <a:tr h="370840">
                <a:tc>
                  <a:txBody>
                    <a:bodyPr/>
                    <a:lstStyle/>
                    <a:p>
                      <a:r>
                        <a:rPr lang="en-US" sz="1800" b="0" i="0" u="none" strike="noStrike" kern="1200" dirty="0" smtClean="0">
                          <a:solidFill>
                            <a:schemeClr val="dk1"/>
                          </a:solidFill>
                          <a:effectLst/>
                          <a:latin typeface="+mn-lt"/>
                          <a:ea typeface="+mn-ea"/>
                          <a:cs typeface="+mn-cs"/>
                        </a:rPr>
                        <a:t>Section B: </a:t>
                      </a:r>
                    </a:p>
                    <a:p>
                      <a:endParaRPr lang="en-US" sz="800" b="0" i="0" u="none" strike="noStrike" kern="1200" dirty="0" smtClean="0">
                        <a:solidFill>
                          <a:schemeClr val="dk1"/>
                        </a:solidFill>
                        <a:effectLst/>
                        <a:latin typeface="+mn-lt"/>
                        <a:ea typeface="+mn-ea"/>
                        <a:cs typeface="+mn-cs"/>
                      </a:endParaRPr>
                    </a:p>
                    <a:p>
                      <a:r>
                        <a:rPr lang="en-US" sz="1800" b="0" i="0" u="none" strike="noStrike" kern="1200" dirty="0" smtClean="0">
                          <a:solidFill>
                            <a:schemeClr val="dk1"/>
                          </a:solidFill>
                          <a:effectLst/>
                          <a:latin typeface="+mn-lt"/>
                          <a:ea typeface="+mn-ea"/>
                          <a:cs typeface="+mn-cs"/>
                        </a:rPr>
                        <a:t>Reading comprehension </a:t>
                      </a:r>
                    </a:p>
                    <a:p>
                      <a:r>
                        <a:rPr lang="en-US" sz="1800" b="0" i="0" u="none" strike="noStrike" kern="1200" dirty="0" smtClean="0">
                          <a:solidFill>
                            <a:schemeClr val="dk1"/>
                          </a:solidFill>
                          <a:effectLst/>
                          <a:latin typeface="+mn-lt"/>
                          <a:ea typeface="+mn-ea"/>
                          <a:cs typeface="+mn-cs"/>
                        </a:rPr>
                        <a:t>(30 marks)</a:t>
                      </a:r>
                      <a:endParaRPr lang="en-GB" dirty="0"/>
                    </a:p>
                  </a:txBody>
                  <a:tcPr/>
                </a:tc>
                <a:tc>
                  <a:txBody>
                    <a:bodyPr/>
                    <a:lstStyle/>
                    <a:p>
                      <a:pPr marL="285750" indent="-285750">
                        <a:buFont typeface="Arial" panose="020B0604020202020204" pitchFamily="34" charset="0"/>
                        <a:buChar char="•"/>
                      </a:pPr>
                      <a:r>
                        <a:rPr lang="en-GB" dirty="0" smtClean="0"/>
                        <a:t>5 questions:</a:t>
                      </a:r>
                    </a:p>
                    <a:p>
                      <a:pPr marL="285750" indent="-285750">
                        <a:buFont typeface="Arial" charset="0"/>
                        <a:buChar char="•"/>
                      </a:pPr>
                      <a:r>
                        <a:rPr lang="en-GB" dirty="0" smtClean="0"/>
                        <a:t>MCQ and open response</a:t>
                      </a:r>
                    </a:p>
                    <a:p>
                      <a:pPr marL="285750" indent="-285750">
                        <a:buFont typeface="Arial" charset="0"/>
                        <a:buChar char="•"/>
                      </a:pPr>
                      <a:r>
                        <a:rPr lang="en-GB" baseline="0" dirty="0" smtClean="0"/>
                        <a:t>All TL</a:t>
                      </a:r>
                      <a:endParaRPr lang="en-GB" dirty="0" smtClean="0"/>
                    </a:p>
                  </a:txBody>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Section</a:t>
                      </a:r>
                      <a:r>
                        <a:rPr lang="en-GB" baseline="0" dirty="0" smtClean="0"/>
                        <a:t> C: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8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dirty="0" smtClean="0">
                          <a:solidFill>
                            <a:schemeClr val="dk1"/>
                          </a:solidFill>
                          <a:effectLst/>
                          <a:latin typeface="+mn-lt"/>
                          <a:ea typeface="+mn-ea"/>
                          <a:cs typeface="+mn-cs"/>
                        </a:rPr>
                        <a:t>Translation into English </a:t>
                      </a:r>
                    </a:p>
                    <a:p>
                      <a:pPr marL="0" marR="0" indent="0" algn="l" defTabSz="457200" rtl="0" eaLnBrk="1" fontAlgn="auto" latinLnBrk="0" hangingPunct="1">
                        <a:lnSpc>
                          <a:spcPct val="100000"/>
                        </a:lnSpc>
                        <a:spcBef>
                          <a:spcPts val="0"/>
                        </a:spcBef>
                        <a:spcAft>
                          <a:spcPts val="0"/>
                        </a:spcAft>
                        <a:buClrTx/>
                        <a:buSzTx/>
                        <a:buFontTx/>
                        <a:buNone/>
                        <a:tabLst/>
                        <a:defRPr/>
                      </a:pPr>
                      <a:r>
                        <a:rPr lang="en-US" sz="1800" b="0" i="0" u="none" strike="noStrike" kern="1200" dirty="0" smtClean="0">
                          <a:solidFill>
                            <a:schemeClr val="dk1"/>
                          </a:solidFill>
                          <a:effectLst/>
                          <a:latin typeface="+mn-lt"/>
                          <a:ea typeface="+mn-ea"/>
                          <a:cs typeface="+mn-cs"/>
                        </a:rPr>
                        <a:t>(20 marks)</a:t>
                      </a:r>
                      <a:endParaRPr lang="en-GB" dirty="0" smtClean="0"/>
                    </a:p>
                    <a:p>
                      <a:endParaRPr lang="en-GB" dirty="0"/>
                    </a:p>
                  </a:txBody>
                  <a:tcPr/>
                </a:tc>
                <a:tc>
                  <a:txBody>
                    <a:bodyPr/>
                    <a:lstStyle/>
                    <a:p>
                      <a:pPr marL="285750" indent="-285750">
                        <a:buFont typeface="Arial" charset="0"/>
                        <a:buChar char="•"/>
                      </a:pPr>
                      <a:r>
                        <a:rPr lang="en-GB" dirty="0" smtClean="0"/>
                        <a:t>1 passage in German </a:t>
                      </a:r>
                      <a:r>
                        <a:rPr lang="en-GB" i="0" dirty="0" smtClean="0"/>
                        <a:t>(minimum 100 words)</a:t>
                      </a:r>
                      <a:r>
                        <a:rPr lang="en-GB" i="1" dirty="0" smtClean="0"/>
                        <a:t> </a:t>
                      </a:r>
                      <a:r>
                        <a:rPr lang="en-GB" dirty="0" smtClean="0"/>
                        <a:t>to translate into English</a:t>
                      </a:r>
                      <a:endParaRPr lang="en-GB" dirty="0"/>
                    </a:p>
                  </a:txBody>
                  <a:tcPr/>
                </a:tc>
              </a:tr>
            </a:tbl>
          </a:graphicData>
        </a:graphic>
      </p:graphicFrame>
    </p:spTree>
    <p:extLst>
      <p:ext uri="{BB962C8B-B14F-4D97-AF65-F5344CB8AC3E}">
        <p14:creationId xmlns:p14="http://schemas.microsoft.com/office/powerpoint/2010/main" val="18325921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5476" y="1600200"/>
            <a:ext cx="7761324" cy="4525963"/>
          </a:xfrm>
        </p:spPr>
        <p:txBody>
          <a:bodyPr/>
          <a:lstStyle/>
          <a:p>
            <a:pPr marL="0" indent="0">
              <a:buNone/>
            </a:pPr>
            <a:r>
              <a:rPr lang="en-GB" b="1" dirty="0">
                <a:solidFill>
                  <a:schemeClr val="tx2"/>
                </a:solidFill>
              </a:rPr>
              <a:t>Looking at the SAMs:</a:t>
            </a:r>
          </a:p>
          <a:p>
            <a:endParaRPr lang="en-GB" dirty="0">
              <a:solidFill>
                <a:schemeClr val="tx2"/>
              </a:solidFill>
            </a:endParaRPr>
          </a:p>
          <a:p>
            <a:pPr>
              <a:buFont typeface="Arial" charset="0"/>
              <a:buChar char="•"/>
            </a:pPr>
            <a:r>
              <a:rPr lang="en-GB" b="1" dirty="0">
                <a:solidFill>
                  <a:schemeClr val="tx2"/>
                </a:solidFill>
              </a:rPr>
              <a:t>AS level Paper 1</a:t>
            </a:r>
          </a:p>
          <a:p>
            <a:pPr>
              <a:buFont typeface="Arial" charset="0"/>
              <a:buChar char="•"/>
            </a:pPr>
            <a:r>
              <a:rPr lang="en-GB" b="1" dirty="0">
                <a:solidFill>
                  <a:schemeClr val="tx2"/>
                </a:solidFill>
              </a:rPr>
              <a:t>A level Paper 1</a:t>
            </a:r>
          </a:p>
          <a:p>
            <a:endParaRPr lang="en-US" dirty="0"/>
          </a:p>
        </p:txBody>
      </p:sp>
    </p:spTree>
    <p:extLst>
      <p:ext uri="{BB962C8B-B14F-4D97-AF65-F5344CB8AC3E}">
        <p14:creationId xmlns:p14="http://schemas.microsoft.com/office/powerpoint/2010/main" val="186646186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Summarising information</a:t>
            </a:r>
            <a:endParaRPr lang="en-US" sz="3200" dirty="0"/>
          </a:p>
        </p:txBody>
      </p:sp>
      <p:sp>
        <p:nvSpPr>
          <p:cNvPr id="3" name="Content Placeholder 2"/>
          <p:cNvSpPr>
            <a:spLocks noGrp="1"/>
          </p:cNvSpPr>
          <p:nvPr>
            <p:ph idx="1"/>
          </p:nvPr>
        </p:nvSpPr>
        <p:spPr/>
        <p:txBody>
          <a:bodyPr>
            <a:normAutofit/>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At </a:t>
            </a:r>
            <a:r>
              <a:rPr lang="en-GB" sz="2400" dirty="0" smtClean="0">
                <a:latin typeface="Verdana" panose="020B0604030504040204" pitchFamily="34" charset="0"/>
                <a:ea typeface="Verdana" panose="020B0604030504040204" pitchFamily="34" charset="0"/>
                <a:cs typeface="Verdana" panose="020B0604030504040204" pitchFamily="34" charset="0"/>
              </a:rPr>
              <a:t>AS </a:t>
            </a:r>
            <a:r>
              <a:rPr lang="en-GB" sz="2400" dirty="0">
                <a:latin typeface="Verdana" panose="020B0604030504040204" pitchFamily="34" charset="0"/>
                <a:ea typeface="Verdana" panose="020B0604030504040204" pitchFamily="34" charset="0"/>
                <a:cs typeface="Verdana" panose="020B0604030504040204" pitchFamily="34" charset="0"/>
              </a:rPr>
              <a:t>students will need to summarise information in </a:t>
            </a:r>
            <a:r>
              <a:rPr lang="en-GB" sz="2400" b="1" dirty="0">
                <a:latin typeface="Verdana" panose="020B0604030504040204" pitchFamily="34" charset="0"/>
                <a:ea typeface="Verdana" panose="020B0604030504040204" pitchFamily="34" charset="0"/>
                <a:cs typeface="Verdana" panose="020B0604030504040204" pitchFamily="34" charset="0"/>
              </a:rPr>
              <a:t>English</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At A level students will need to summarise information in </a:t>
            </a:r>
            <a:r>
              <a:rPr lang="en-GB" sz="2400" b="1" dirty="0">
                <a:latin typeface="Verdana" panose="020B0604030504040204" pitchFamily="34" charset="0"/>
                <a:ea typeface="Verdana" panose="020B0604030504040204" pitchFamily="34" charset="0"/>
                <a:cs typeface="Verdana" panose="020B0604030504040204" pitchFamily="34" charset="0"/>
              </a:rPr>
              <a:t>German</a:t>
            </a:r>
          </a:p>
          <a:p>
            <a:pPr marL="0" indent="0">
              <a:buNone/>
            </a:pPr>
            <a:endParaRPr lang="en-GB" sz="2400" b="1"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b="1" dirty="0">
                <a:latin typeface="Verdana" panose="020B0604030504040204" pitchFamily="34" charset="0"/>
                <a:ea typeface="Verdana" panose="020B0604030504040204" pitchFamily="34" charset="0"/>
                <a:cs typeface="Verdana" panose="020B0604030504040204" pitchFamily="34" charset="0"/>
              </a:rPr>
              <a:t>Teachers teaching both AS and A level students in the same class can easily differentiate this task.</a:t>
            </a:r>
          </a:p>
          <a:p>
            <a:endParaRPr lang="en-US" sz="2400" dirty="0"/>
          </a:p>
        </p:txBody>
      </p:sp>
    </p:spTree>
    <p:extLst>
      <p:ext uri="{BB962C8B-B14F-4D97-AF65-F5344CB8AC3E}">
        <p14:creationId xmlns:p14="http://schemas.microsoft.com/office/powerpoint/2010/main" val="32729561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Summarising skills</a:t>
            </a:r>
            <a:endParaRPr lang="en-US" sz="3200" dirty="0"/>
          </a:p>
        </p:txBody>
      </p:sp>
      <p:sp>
        <p:nvSpPr>
          <p:cNvPr id="3" name="Content Placeholder 2"/>
          <p:cNvSpPr>
            <a:spLocks noGrp="1"/>
          </p:cNvSpPr>
          <p:nvPr>
            <p:ph idx="1"/>
          </p:nvPr>
        </p:nvSpPr>
        <p:spPr/>
        <p:txBody>
          <a:bodyPr/>
          <a:lstStyle/>
          <a:p>
            <a:pPr marL="0" indent="0">
              <a:spcBef>
                <a:spcPts val="900"/>
              </a:spcBef>
              <a:buNone/>
            </a:pPr>
            <a:r>
              <a:rPr lang="en-GB" sz="2400" dirty="0">
                <a:latin typeface="Verdana" panose="020B0604030504040204" pitchFamily="34" charset="0"/>
                <a:ea typeface="Verdana" panose="020B0604030504040204" pitchFamily="34" charset="0"/>
                <a:cs typeface="Verdana" panose="020B0604030504040204" pitchFamily="34" charset="0"/>
              </a:rPr>
              <a:t>Students will need to</a:t>
            </a:r>
            <a:r>
              <a:rPr lang="en-GB" sz="2400" dirty="0" smtClean="0">
                <a:latin typeface="Verdana" panose="020B0604030504040204" pitchFamily="34" charset="0"/>
                <a:ea typeface="Verdana" panose="020B0604030504040204" pitchFamily="34" charset="0"/>
                <a:cs typeface="Verdana" panose="020B0604030504040204" pitchFamily="34" charset="0"/>
              </a:rPr>
              <a:t>:</a:t>
            </a:r>
          </a:p>
          <a:p>
            <a:pPr marL="0" indent="0">
              <a:spcBef>
                <a:spcPts val="900"/>
              </a:spcBef>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listen to a larger amount of spoken language to get the information.</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select the key information.</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summarise it either in English or in the target language.</a:t>
            </a:r>
            <a:endParaRPr lang="en-GB" sz="2400" b="1"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GB" dirty="0"/>
          </a:p>
        </p:txBody>
      </p:sp>
    </p:spTree>
    <p:extLst>
      <p:ext uri="{BB962C8B-B14F-4D97-AF65-F5344CB8AC3E}">
        <p14:creationId xmlns:p14="http://schemas.microsoft.com/office/powerpoint/2010/main" val="10516236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Discussion</a:t>
            </a:r>
            <a:endParaRPr lang="en-US" sz="3200" dirty="0"/>
          </a:p>
        </p:txBody>
      </p:sp>
      <p:sp>
        <p:nvSpPr>
          <p:cNvPr id="3" name="Content Placeholder 2"/>
          <p:cNvSpPr>
            <a:spLocks noGrp="1"/>
          </p:cNvSpPr>
          <p:nvPr>
            <p:ph idx="1"/>
          </p:nvPr>
        </p:nvSpPr>
        <p:spPr>
          <a:xfrm>
            <a:off x="1014086" y="2136280"/>
            <a:ext cx="7216745" cy="3989883"/>
          </a:xfrm>
        </p:spPr>
        <p:txBody>
          <a:bodyPr/>
          <a:lstStyle/>
          <a:p>
            <a:pPr marL="0" indent="0">
              <a:buNone/>
            </a:pPr>
            <a:r>
              <a:rPr lang="en-GB" sz="2400" dirty="0" smtClean="0">
                <a:latin typeface="Verdana" panose="020B0604030504040204" pitchFamily="34" charset="0"/>
                <a:ea typeface="Verdana" panose="020B0604030504040204" pitchFamily="34" charset="0"/>
                <a:cs typeface="Verdana" panose="020B0604030504040204" pitchFamily="34" charset="0"/>
              </a:rPr>
              <a:t>With the person next to you, think of strategies you could use to support your students with this task.</a:t>
            </a:r>
          </a:p>
          <a:p>
            <a:endParaRPr lang="en-US" dirty="0"/>
          </a:p>
        </p:txBody>
      </p:sp>
    </p:spTree>
    <p:extLst>
      <p:ext uri="{BB962C8B-B14F-4D97-AF65-F5344CB8AC3E}">
        <p14:creationId xmlns:p14="http://schemas.microsoft.com/office/powerpoint/2010/main" val="338227733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Step 1</a:t>
            </a:r>
            <a:endParaRPr lang="en-US" sz="3200" dirty="0"/>
          </a:p>
        </p:txBody>
      </p:sp>
      <p:sp>
        <p:nvSpPr>
          <p:cNvPr id="3" name="Content Placeholder 2"/>
          <p:cNvSpPr>
            <a:spLocks noGrp="1"/>
          </p:cNvSpPr>
          <p:nvPr>
            <p:ph idx="1"/>
          </p:nvPr>
        </p:nvSpPr>
        <p:spPr>
          <a:xfrm>
            <a:off x="457200" y="2096901"/>
            <a:ext cx="8229600" cy="4029262"/>
          </a:xfrm>
        </p:spPr>
        <p:txBody>
          <a:bodyPr/>
          <a:lstStyle/>
          <a:p>
            <a:pPr marL="0" indent="0">
              <a:spcBef>
                <a:spcPts val="900"/>
              </a:spcBef>
              <a:buNone/>
            </a:pPr>
            <a:r>
              <a:rPr lang="en-GB" sz="2400" dirty="0">
                <a:latin typeface="Verdana" panose="020B0604030504040204" pitchFamily="34" charset="0"/>
                <a:ea typeface="Verdana" panose="020B0604030504040204" pitchFamily="34" charset="0"/>
                <a:cs typeface="Verdana" panose="020B0604030504040204" pitchFamily="34" charset="0"/>
              </a:rPr>
              <a:t>Students need to analyse the questions.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How many marks?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Key words?</a:t>
            </a:r>
          </a:p>
          <a:p>
            <a:endParaRPr lang="en-US" dirty="0"/>
          </a:p>
        </p:txBody>
      </p:sp>
    </p:spTree>
    <p:extLst>
      <p:ext uri="{BB962C8B-B14F-4D97-AF65-F5344CB8AC3E}">
        <p14:creationId xmlns:p14="http://schemas.microsoft.com/office/powerpoint/2010/main" val="30318887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Example</a:t>
            </a:r>
            <a:endParaRPr lang="en-US" sz="3200" dirty="0"/>
          </a:p>
        </p:txBody>
      </p:sp>
      <p:sp>
        <p:nvSpPr>
          <p:cNvPr id="3" name="Content Placeholder 2"/>
          <p:cNvSpPr>
            <a:spLocks noGrp="1"/>
          </p:cNvSpPr>
          <p:nvPr>
            <p:ph idx="1"/>
          </p:nvPr>
        </p:nvSpPr>
        <p:spPr>
          <a:xfrm>
            <a:off x="457200" y="1600201"/>
            <a:ext cx="8229600" cy="1313804"/>
          </a:xfrm>
        </p:spPr>
        <p:txBody>
          <a:bodyPr>
            <a:normAutofit fontScale="70000" lnSpcReduction="20000"/>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Summarise the </a:t>
            </a:r>
            <a:r>
              <a:rPr lang="en-GB" sz="2400" dirty="0" smtClean="0">
                <a:latin typeface="Verdana" panose="020B0604030504040204" pitchFamily="34" charset="0"/>
                <a:ea typeface="Verdana" panose="020B0604030504040204" pitchFamily="34" charset="0"/>
                <a:cs typeface="Verdana" panose="020B0604030504040204" pitchFamily="34" charset="0"/>
              </a:rPr>
              <a:t>advice for climbers in South Tyrol about: </a:t>
            </a:r>
          </a:p>
          <a:p>
            <a:r>
              <a:rPr lang="en-GB" sz="2400" dirty="0">
                <a:latin typeface="Verdana" panose="020B0604030504040204" pitchFamily="34" charset="0"/>
                <a:ea typeface="Verdana" panose="020B0604030504040204" pitchFamily="34" charset="0"/>
                <a:cs typeface="Verdana" panose="020B0604030504040204" pitchFamily="34" charset="0"/>
              </a:rPr>
              <a:t>e</a:t>
            </a:r>
            <a:r>
              <a:rPr lang="en-GB" sz="2400" dirty="0" smtClean="0">
                <a:latin typeface="Verdana" panose="020B0604030504040204" pitchFamily="34" charset="0"/>
                <a:ea typeface="Verdana" panose="020B0604030504040204" pitchFamily="34" charset="0"/>
                <a:cs typeface="Verdana" panose="020B0604030504040204" pitchFamily="34" charset="0"/>
              </a:rPr>
              <a:t>quipment</a:t>
            </a:r>
          </a:p>
          <a:p>
            <a:r>
              <a:rPr lang="en-GB" sz="2400" dirty="0">
                <a:latin typeface="Verdana" panose="020B0604030504040204" pitchFamily="34" charset="0"/>
                <a:ea typeface="Verdana" panose="020B0604030504040204" pitchFamily="34" charset="0"/>
                <a:cs typeface="Verdana" panose="020B0604030504040204" pitchFamily="34" charset="0"/>
              </a:rPr>
              <a:t>f</a:t>
            </a:r>
            <a:r>
              <a:rPr lang="en-GB" sz="2400" dirty="0" smtClean="0">
                <a:latin typeface="Verdana" panose="020B0604030504040204" pitchFamily="34" charset="0"/>
                <a:ea typeface="Verdana" panose="020B0604030504040204" pitchFamily="34" charset="0"/>
                <a:cs typeface="Verdana" panose="020B0604030504040204" pitchFamily="34" charset="0"/>
              </a:rPr>
              <a:t>itness </a:t>
            </a:r>
          </a:p>
          <a:p>
            <a:pPr marL="0" indent="0">
              <a:buNone/>
            </a:pPr>
            <a:r>
              <a:rPr lang="en-GB" sz="2400" dirty="0" smtClean="0">
                <a:latin typeface="Verdana" panose="020B0604030504040204" pitchFamily="34" charset="0"/>
                <a:ea typeface="Verdana" panose="020B0604030504040204" pitchFamily="34" charset="0"/>
                <a:cs typeface="Verdana" panose="020B0604030504040204" pitchFamily="34" charset="0"/>
              </a:rPr>
              <a:t>(2 marks)</a:t>
            </a:r>
            <a:r>
              <a:rPr lang="en-GB" sz="2400" dirty="0">
                <a:latin typeface="Verdana" panose="020B0604030504040204" pitchFamily="34" charset="0"/>
                <a:ea typeface="Verdana" panose="020B0604030504040204" pitchFamily="34" charset="0"/>
                <a:cs typeface="Verdana" panose="020B0604030504040204" pitchFamily="34" charset="0"/>
              </a:rPr>
              <a:t/>
            </a:r>
            <a:br>
              <a:rPr lang="en-GB" sz="2400" dirty="0">
                <a:latin typeface="Verdana" panose="020B0604030504040204" pitchFamily="34" charset="0"/>
                <a:ea typeface="Verdana" panose="020B0604030504040204" pitchFamily="34" charset="0"/>
                <a:cs typeface="Verdana" panose="020B0604030504040204" pitchFamily="34" charset="0"/>
              </a:rPr>
            </a:br>
            <a:endParaRPr lang="en-US" sz="2400" dirty="0"/>
          </a:p>
        </p:txBody>
      </p:sp>
      <p:sp>
        <p:nvSpPr>
          <p:cNvPr id="5" name="TextBox 4"/>
          <p:cNvSpPr txBox="1"/>
          <p:nvPr/>
        </p:nvSpPr>
        <p:spPr>
          <a:xfrm>
            <a:off x="3081639" y="3603127"/>
            <a:ext cx="184666" cy="369332"/>
          </a:xfrm>
          <a:prstGeom prst="rect">
            <a:avLst/>
          </a:prstGeom>
          <a:noFill/>
        </p:spPr>
        <p:txBody>
          <a:bodyPr wrap="none" rtlCol="0">
            <a:spAutoFit/>
          </a:bodyPr>
          <a:lstStyle/>
          <a:p>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3684650743"/>
              </p:ext>
            </p:extLst>
          </p:nvPr>
        </p:nvGraphicFramePr>
        <p:xfrm>
          <a:off x="575346" y="3301529"/>
          <a:ext cx="6984776" cy="2133600"/>
        </p:xfrm>
        <a:graphic>
          <a:graphicData uri="http://schemas.openxmlformats.org/drawingml/2006/table">
            <a:tbl>
              <a:tblPr firstRow="1" bandRow="1">
                <a:tableStyleId>{5940675A-B579-460E-94D1-54222C63F5DA}</a:tableStyleId>
              </a:tblPr>
              <a:tblGrid>
                <a:gridCol w="2743200"/>
                <a:gridCol w="4241576"/>
              </a:tblGrid>
              <a:tr h="370840">
                <a:tc>
                  <a:txBody>
                    <a:bodyPr/>
                    <a:lstStyle/>
                    <a:p>
                      <a:r>
                        <a:rPr lang="en-GB" sz="1600" dirty="0" smtClean="0">
                          <a:latin typeface="Verdana" panose="020B0604030504040204" pitchFamily="34" charset="0"/>
                          <a:ea typeface="Verdana" panose="020B0604030504040204" pitchFamily="34" charset="0"/>
                          <a:cs typeface="Verdana" panose="020B0604030504040204" pitchFamily="34" charset="0"/>
                        </a:rPr>
                        <a:t>Marks?</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r>
                        <a:rPr lang="en-GB" sz="1600" dirty="0" smtClean="0">
                          <a:latin typeface="Verdana" panose="020B0604030504040204" pitchFamily="34" charset="0"/>
                          <a:ea typeface="Verdana" panose="020B0604030504040204" pitchFamily="34" charset="0"/>
                          <a:cs typeface="Verdana" panose="020B0604030504040204" pitchFamily="34" charset="0"/>
                        </a:rPr>
                        <a:t>2</a:t>
                      </a:r>
                    </a:p>
                    <a:p>
                      <a:endParaRPr lang="en-GB" sz="1600" dirty="0">
                        <a:latin typeface="Verdana" panose="020B0604030504040204" pitchFamily="34" charset="0"/>
                        <a:ea typeface="Verdana" panose="020B0604030504040204" pitchFamily="34" charset="0"/>
                        <a:cs typeface="Verdana" panose="020B0604030504040204" pitchFamily="34" charset="0"/>
                      </a:endParaRPr>
                    </a:p>
                  </a:txBody>
                  <a:tcPr/>
                </a:tc>
              </a:tr>
              <a:tr h="370840">
                <a:tc>
                  <a:txBody>
                    <a:bodyPr/>
                    <a:lstStyle/>
                    <a:p>
                      <a:r>
                        <a:rPr lang="en-GB" sz="1600" dirty="0" smtClean="0">
                          <a:latin typeface="Verdana" panose="020B0604030504040204" pitchFamily="34" charset="0"/>
                          <a:ea typeface="Verdana" panose="020B0604030504040204" pitchFamily="34" charset="0"/>
                          <a:cs typeface="Verdana" panose="020B0604030504040204" pitchFamily="34" charset="0"/>
                        </a:rPr>
                        <a:t>Key Words?</a:t>
                      </a:r>
                      <a:endParaRPr lang="en-GB" sz="1600" dirty="0">
                        <a:latin typeface="Verdana" panose="020B0604030504040204" pitchFamily="34" charset="0"/>
                        <a:ea typeface="Verdana" panose="020B0604030504040204" pitchFamily="34" charset="0"/>
                        <a:cs typeface="Verdana" panose="020B0604030504040204" pitchFamily="34" charset="0"/>
                      </a:endParaRPr>
                    </a:p>
                  </a:txBody>
                  <a:tcPr/>
                </a:tc>
                <a:tc>
                  <a:txBody>
                    <a:bodyPr/>
                    <a:lstStyle/>
                    <a:p>
                      <a:pPr marL="0" indent="0">
                        <a:buNone/>
                      </a:pPr>
                      <a:r>
                        <a:rPr lang="en-GB" sz="1600" dirty="0" smtClean="0">
                          <a:latin typeface="Verdana" panose="020B0604030504040204" pitchFamily="34" charset="0"/>
                          <a:ea typeface="Verdana" panose="020B0604030504040204" pitchFamily="34" charset="0"/>
                          <a:cs typeface="Verdana" panose="020B0604030504040204" pitchFamily="34" charset="0"/>
                        </a:rPr>
                        <a:t>Summarise the</a:t>
                      </a:r>
                      <a:r>
                        <a:rPr lang="en-GB" sz="1600" baseline="0" dirty="0" smtClean="0">
                          <a:latin typeface="Verdana" panose="020B0604030504040204" pitchFamily="34" charset="0"/>
                          <a:ea typeface="Verdana" panose="020B0604030504040204" pitchFamily="34" charset="0"/>
                          <a:cs typeface="Verdana" panose="020B0604030504040204" pitchFamily="34" charset="0"/>
                        </a:rPr>
                        <a:t> </a:t>
                      </a:r>
                      <a:r>
                        <a:rPr lang="en-GB" sz="1600" dirty="0" smtClean="0">
                          <a:latin typeface="Verdana" panose="020B0604030504040204" pitchFamily="34" charset="0"/>
                          <a:ea typeface="Verdana" panose="020B0604030504040204" pitchFamily="34" charset="0"/>
                          <a:cs typeface="Verdana" panose="020B0604030504040204" pitchFamily="34" charset="0"/>
                        </a:rPr>
                        <a:t>advice for climbers in South Tyrol about: </a:t>
                      </a:r>
                    </a:p>
                    <a:p>
                      <a:pPr marL="285750" indent="-285750">
                        <a:buFont typeface="Arial" panose="020B0604020202020204" pitchFamily="34" charset="0"/>
                        <a:buChar char="•"/>
                      </a:pPr>
                      <a:r>
                        <a:rPr lang="en-GB" sz="1600" dirty="0" smtClean="0">
                          <a:latin typeface="Verdana" panose="020B0604030504040204" pitchFamily="34" charset="0"/>
                          <a:ea typeface="Verdana" panose="020B0604030504040204" pitchFamily="34" charset="0"/>
                          <a:cs typeface="Verdana" panose="020B0604030504040204" pitchFamily="34" charset="0"/>
                        </a:rPr>
                        <a:t>equipment</a:t>
                      </a:r>
                    </a:p>
                    <a:p>
                      <a:pPr marL="285750" indent="-285750">
                        <a:buFont typeface="Arial" panose="020B0604020202020204" pitchFamily="34" charset="0"/>
                        <a:buChar char="•"/>
                      </a:pPr>
                      <a:r>
                        <a:rPr lang="en-GB" sz="1600" dirty="0" smtClean="0">
                          <a:latin typeface="Verdana" panose="020B0604030504040204" pitchFamily="34" charset="0"/>
                          <a:ea typeface="Verdana" panose="020B0604030504040204" pitchFamily="34" charset="0"/>
                          <a:cs typeface="Verdana" panose="020B0604030504040204" pitchFamily="34" charset="0"/>
                        </a:rPr>
                        <a:t>fitness </a:t>
                      </a:r>
                    </a:p>
                    <a:p>
                      <a:pPr marL="0" indent="0">
                        <a:buNone/>
                      </a:pPr>
                      <a:endParaRPr lang="en-GB" sz="1600" b="1" dirty="0" smtClean="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GB" sz="1600" b="1" dirty="0">
                        <a:latin typeface="Verdana" panose="020B0604030504040204" pitchFamily="34" charset="0"/>
                        <a:ea typeface="Verdana" panose="020B0604030504040204" pitchFamily="34" charset="0"/>
                        <a:cs typeface="Verdana" panose="020B0604030504040204" pitchFamily="34" charset="0"/>
                      </a:endParaRPr>
                    </a:p>
                  </a:txBody>
                  <a:tcPr/>
                </a:tc>
              </a:tr>
            </a:tbl>
          </a:graphicData>
        </a:graphic>
      </p:graphicFrame>
    </p:spTree>
    <p:extLst>
      <p:ext uri="{BB962C8B-B14F-4D97-AF65-F5344CB8AC3E}">
        <p14:creationId xmlns:p14="http://schemas.microsoft.com/office/powerpoint/2010/main" val="406553663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Step 2</a:t>
            </a:r>
            <a:endParaRPr lang="en-US" sz="3200" dirty="0"/>
          </a:p>
        </p:txBody>
      </p:sp>
      <p:sp>
        <p:nvSpPr>
          <p:cNvPr id="3" name="Content Placeholder 2"/>
          <p:cNvSpPr>
            <a:spLocks noGrp="1"/>
          </p:cNvSpPr>
          <p:nvPr>
            <p:ph idx="1"/>
          </p:nvPr>
        </p:nvSpPr>
        <p:spPr/>
        <p:txBody>
          <a:bodyPr>
            <a:normAutofit/>
          </a:bodyPr>
          <a:lstStyle/>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Listen and make notes.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Select the information according to your key words.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Is the information I am selecting relevant to my question</a:t>
            </a:r>
            <a:r>
              <a:rPr lang="en-GB" sz="2400" dirty="0" smtClean="0">
                <a:latin typeface="Verdana" panose="020B0604030504040204" pitchFamily="34" charset="0"/>
                <a:ea typeface="Verdana" panose="020B0604030504040204" pitchFamily="34" charset="0"/>
                <a:cs typeface="Verdana" panose="020B0604030504040204" pitchFamily="34" charset="0"/>
              </a:rPr>
              <a:t>/key </a:t>
            </a:r>
            <a:r>
              <a:rPr lang="en-GB" sz="2400" dirty="0">
                <a:latin typeface="Verdana" panose="020B0604030504040204" pitchFamily="34" charset="0"/>
                <a:ea typeface="Verdana" panose="020B0604030504040204" pitchFamily="34" charset="0"/>
                <a:cs typeface="Verdana" panose="020B0604030504040204" pitchFamily="34" charset="0"/>
              </a:rPr>
              <a:t>words?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Have I listened to the whole passage related to my question?</a:t>
            </a:r>
          </a:p>
        </p:txBody>
      </p:sp>
    </p:spTree>
    <p:extLst>
      <p:ext uri="{BB962C8B-B14F-4D97-AF65-F5344CB8AC3E}">
        <p14:creationId xmlns:p14="http://schemas.microsoft.com/office/powerpoint/2010/main" val="36285152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Discussion</a:t>
            </a:r>
            <a:endParaRPr lang="en-US" sz="3200" dirty="0"/>
          </a:p>
        </p:txBody>
      </p:sp>
      <p:sp>
        <p:nvSpPr>
          <p:cNvPr id="3" name="Content Placeholder 2"/>
          <p:cNvSpPr>
            <a:spLocks noGrp="1"/>
          </p:cNvSpPr>
          <p:nvPr>
            <p:ph idx="1"/>
          </p:nvPr>
        </p:nvSpPr>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Co-teaching AS and A level</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How would you approach this activity with your AS and A level students?</a:t>
            </a:r>
          </a:p>
          <a:p>
            <a:endParaRPr lang="en-US" dirty="0"/>
          </a:p>
        </p:txBody>
      </p:sp>
    </p:spTree>
    <p:extLst>
      <p:ext uri="{BB962C8B-B14F-4D97-AF65-F5344CB8AC3E}">
        <p14:creationId xmlns:p14="http://schemas.microsoft.com/office/powerpoint/2010/main" val="246641015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chemeClr val="tx2"/>
                </a:solidFill>
              </a:rPr>
              <a:t>AS level Paper 3 </a:t>
            </a:r>
            <a:br>
              <a:rPr lang="en-GB" b="1" dirty="0">
                <a:solidFill>
                  <a:schemeClr val="tx2"/>
                </a:solidFill>
              </a:rPr>
            </a:br>
            <a:r>
              <a:rPr lang="en-GB" sz="2700" b="1" dirty="0">
                <a:solidFill>
                  <a:schemeClr val="tx2"/>
                </a:solidFill>
              </a:rPr>
              <a:t>Speaking </a:t>
            </a:r>
            <a:br>
              <a:rPr lang="en-GB" sz="2700" b="1" dirty="0">
                <a:solidFill>
                  <a:schemeClr val="tx2"/>
                </a:solidFill>
              </a:rPr>
            </a:br>
            <a:r>
              <a:rPr lang="en-GB" sz="2700" b="1" dirty="0" err="1">
                <a:solidFill>
                  <a:schemeClr val="tx2"/>
                </a:solidFill>
              </a:rPr>
              <a:t>DfE</a:t>
            </a:r>
            <a:r>
              <a:rPr lang="en-GB" sz="2700" b="1" dirty="0">
                <a:solidFill>
                  <a:schemeClr val="tx2"/>
                </a:solidFill>
              </a:rPr>
              <a:t> criteria</a:t>
            </a:r>
            <a:endParaRPr lang="en-US" sz="2700" dirty="0"/>
          </a:p>
        </p:txBody>
      </p:sp>
      <p:sp>
        <p:nvSpPr>
          <p:cNvPr id="3" name="Content Placeholder 2"/>
          <p:cNvSpPr>
            <a:spLocks noGrp="1"/>
          </p:cNvSpPr>
          <p:nvPr>
            <p:ph idx="1"/>
          </p:nvPr>
        </p:nvSpPr>
        <p:spPr>
          <a:xfrm>
            <a:off x="457200" y="1880320"/>
            <a:ext cx="8229600" cy="4245843"/>
          </a:xfrm>
        </p:spPr>
        <p:txBody>
          <a:bodyPr>
            <a:normAutofit fontScale="70000" lnSpcReduction="20000"/>
          </a:bodyPr>
          <a:lstStyle/>
          <a:p>
            <a:pPr>
              <a:spcBef>
                <a:spcPts val="900"/>
              </a:spcBef>
              <a:buFont typeface="Arial" panose="020B0604020202020204" pitchFamily="34" charset="0"/>
              <a:buChar char="•"/>
            </a:pPr>
            <a:r>
              <a:rPr lang="en-GB" dirty="0"/>
              <a:t>Use language spontaneously to initiate communication; ask and answer questions; express thoughts and feelings; present viewpoints; develop arguments; persuade; and analyse and evaluate in speech and writing, including interaction with speakers of the language </a:t>
            </a:r>
          </a:p>
          <a:p>
            <a:pPr>
              <a:spcBef>
                <a:spcPts val="900"/>
              </a:spcBef>
              <a:buFont typeface="Arial" panose="020B0604020202020204" pitchFamily="34" charset="0"/>
              <a:buChar char="•"/>
            </a:pPr>
            <a:r>
              <a:rPr lang="en-GB" dirty="0"/>
              <a:t>Apply knowledge of pronunciation, morphology and syntax, vocabulary and idiom to communicate accurately and coherently, using a range of expression – including the list of grammar at annex A for German</a:t>
            </a:r>
          </a:p>
          <a:p>
            <a:pPr>
              <a:spcBef>
                <a:spcPts val="900"/>
              </a:spcBef>
              <a:buFont typeface="Arial" panose="020B0604020202020204" pitchFamily="34" charset="0"/>
              <a:buChar char="•"/>
            </a:pPr>
            <a:r>
              <a:rPr lang="en-GB" dirty="0"/>
              <a:t>Use language learning skills and strategies, including communication strategies such as adjusting the message, circumlocution, self-correction and repair strategies </a:t>
            </a:r>
          </a:p>
          <a:p>
            <a:endParaRPr lang="en-US" dirty="0"/>
          </a:p>
        </p:txBody>
      </p:sp>
    </p:spTree>
    <p:extLst>
      <p:ext uri="{BB962C8B-B14F-4D97-AF65-F5344CB8AC3E}">
        <p14:creationId xmlns:p14="http://schemas.microsoft.com/office/powerpoint/2010/main" val="33304585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342900" indent="-342900">
              <a:spcBef>
                <a:spcPts val="900"/>
              </a:spcBef>
              <a:buFont typeface="Arial" charset="0"/>
              <a:buChar char="•"/>
            </a:pPr>
            <a:r>
              <a:rPr lang="en-US" sz="2400" dirty="0"/>
              <a:t>Gain an overview of the main changes for the new GCE course</a:t>
            </a:r>
          </a:p>
          <a:p>
            <a:pPr marL="342900" indent="-342900">
              <a:spcBef>
                <a:spcPts val="900"/>
              </a:spcBef>
              <a:buFont typeface="Arial" charset="0"/>
              <a:buChar char="•"/>
            </a:pPr>
            <a:r>
              <a:rPr lang="en-US" sz="2400" dirty="0"/>
              <a:t>Explore the question papers and mark schemes and take part in activities</a:t>
            </a:r>
          </a:p>
          <a:p>
            <a:pPr marL="342900" indent="-342900">
              <a:spcBef>
                <a:spcPts val="900"/>
              </a:spcBef>
              <a:buFont typeface="Arial" charset="0"/>
              <a:buChar char="•"/>
            </a:pPr>
            <a:r>
              <a:rPr lang="en-US" sz="2400" dirty="0"/>
              <a:t>Looking at teaching and learning strategies for integrating newer elements of the course</a:t>
            </a:r>
          </a:p>
          <a:p>
            <a:pPr marL="342900" indent="-342900">
              <a:spcBef>
                <a:spcPts val="900"/>
              </a:spcBef>
              <a:buFont typeface="Arial" charset="0"/>
              <a:buChar char="•"/>
            </a:pPr>
            <a:r>
              <a:rPr lang="en-US" sz="2400" dirty="0"/>
              <a:t>Find out more about the support available to guide you through these changes</a:t>
            </a:r>
          </a:p>
          <a:p>
            <a:pPr marL="342900" indent="-342900">
              <a:spcBef>
                <a:spcPts val="900"/>
              </a:spcBef>
              <a:buFont typeface="Arial" charset="0"/>
              <a:buChar char="•"/>
            </a:pPr>
            <a:r>
              <a:rPr lang="en-US" sz="2400" dirty="0"/>
              <a:t>Have the opportunity to network, discuss best practice and share ideas with other teachers</a:t>
            </a:r>
            <a:endParaRPr lang="en-US" altLang="en-US" sz="2400" dirty="0">
              <a:latin typeface="Verdana" pitchFamily="34" charset="0"/>
              <a:cs typeface="Myriad Pro" charset="0"/>
            </a:endParaRPr>
          </a:p>
          <a:p>
            <a:endParaRPr lang="en-US" dirty="0"/>
          </a:p>
        </p:txBody>
      </p:sp>
      <p:sp>
        <p:nvSpPr>
          <p:cNvPr id="3" name="Title 2"/>
          <p:cNvSpPr>
            <a:spLocks noGrp="1"/>
          </p:cNvSpPr>
          <p:nvPr>
            <p:ph type="title"/>
          </p:nvPr>
        </p:nvSpPr>
        <p:spPr/>
        <p:txBody>
          <a:bodyPr/>
          <a:lstStyle/>
          <a:p>
            <a:r>
              <a:rPr lang="en-US" sz="3200" b="1" dirty="0">
                <a:solidFill>
                  <a:schemeClr val="tx2"/>
                </a:solidFill>
              </a:rPr>
              <a:t>Objectives</a:t>
            </a:r>
            <a:endParaRPr lang="en-US" sz="3200" dirty="0"/>
          </a:p>
        </p:txBody>
      </p:sp>
    </p:spTree>
    <p:extLst>
      <p:ext uri="{BB962C8B-B14F-4D97-AF65-F5344CB8AC3E}">
        <p14:creationId xmlns:p14="http://schemas.microsoft.com/office/powerpoint/2010/main" val="6667238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3784"/>
            <a:ext cx="8229600" cy="807259"/>
          </a:xfrm>
        </p:spPr>
        <p:txBody>
          <a:bodyPr>
            <a:normAutofit fontScale="90000"/>
          </a:bodyPr>
          <a:lstStyle/>
          <a:p>
            <a:r>
              <a:rPr lang="en-GB" b="1" dirty="0">
                <a:solidFill>
                  <a:schemeClr val="tx2"/>
                </a:solidFill>
              </a:rPr>
              <a:t>AS </a:t>
            </a:r>
            <a:r>
              <a:rPr lang="en-GB" b="1" dirty="0" smtClean="0">
                <a:solidFill>
                  <a:schemeClr val="tx2"/>
                </a:solidFill>
              </a:rPr>
              <a:t>level Paper </a:t>
            </a:r>
            <a:r>
              <a:rPr lang="en-GB" b="1" dirty="0">
                <a:solidFill>
                  <a:schemeClr val="tx2"/>
                </a:solidFill>
              </a:rPr>
              <a:t>3 </a:t>
            </a:r>
            <a:r>
              <a:rPr lang="en-GB" sz="2400" dirty="0">
                <a:solidFill>
                  <a:schemeClr val="tx2"/>
                </a:solidFill>
              </a:rPr>
              <a:t/>
            </a:r>
            <a:br>
              <a:rPr lang="en-GB" sz="2400" dirty="0">
                <a:solidFill>
                  <a:schemeClr val="tx2"/>
                </a:solidFill>
              </a:rPr>
            </a:br>
            <a:r>
              <a:rPr lang="en-GB" sz="2700" b="1" dirty="0">
                <a:solidFill>
                  <a:schemeClr val="tx2"/>
                </a:solidFill>
              </a:rPr>
              <a:t>Speaking</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5552831"/>
              </p:ext>
            </p:extLst>
          </p:nvPr>
        </p:nvGraphicFramePr>
        <p:xfrm>
          <a:off x="178310" y="1417637"/>
          <a:ext cx="8830314" cy="4988857"/>
        </p:xfrm>
        <a:graphic>
          <a:graphicData uri="http://schemas.openxmlformats.org/drawingml/2006/table">
            <a:tbl>
              <a:tblPr firstRow="1" bandRow="1">
                <a:tableStyleId>{5C22544A-7EE6-4342-B048-85BDC9FD1C3A}</a:tableStyleId>
              </a:tblPr>
              <a:tblGrid>
                <a:gridCol w="1935135"/>
                <a:gridCol w="6895179"/>
              </a:tblGrid>
              <a:tr h="645457">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Assessment Time:</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Marks:</a:t>
                      </a:r>
                      <a:endParaRPr lang="en-GB"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dirty="0" smtClean="0">
                          <a:solidFill>
                            <a:schemeClr val="bg1"/>
                          </a:solidFill>
                          <a:effectLst/>
                          <a:latin typeface="+mn-lt"/>
                          <a:ea typeface="+mn-ea"/>
                          <a:cs typeface="+mn-cs"/>
                        </a:rPr>
                        <a:t>27–30 minutes including 15 minutes preparation time</a:t>
                      </a:r>
                      <a:endParaRPr lang="en-GB" dirty="0" smtClean="0">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72</a:t>
                      </a:r>
                      <a:r>
                        <a:rPr lang="en-GB" baseline="0" dirty="0" smtClean="0"/>
                        <a:t> Marks</a:t>
                      </a:r>
                    </a:p>
                  </a:txBody>
                  <a:tcPr/>
                </a:tc>
              </a:tr>
              <a:tr h="1819254">
                <a:tc>
                  <a:txBody>
                    <a:bodyPr/>
                    <a:lstStyle/>
                    <a:p>
                      <a:pPr marL="0" indent="0">
                        <a:buFont typeface="Arial" panose="020B0604020202020204" pitchFamily="34" charset="0"/>
                        <a:buNone/>
                      </a:pPr>
                      <a:r>
                        <a:rPr lang="en-US" sz="1800" b="1" i="0" u="none" strike="noStrike" kern="1200" dirty="0" smtClean="0">
                          <a:solidFill>
                            <a:schemeClr val="dk1"/>
                          </a:solidFill>
                          <a:effectLst/>
                          <a:latin typeface="+mn-lt"/>
                          <a:ea typeface="+mn-ea"/>
                          <a:cs typeface="+mn-cs"/>
                        </a:rPr>
                        <a:t>Task</a:t>
                      </a:r>
                      <a:r>
                        <a:rPr lang="en-US" sz="1800" b="1" i="0" u="none" strike="noStrike" kern="1200" baseline="0" dirty="0" smtClean="0">
                          <a:solidFill>
                            <a:schemeClr val="dk1"/>
                          </a:solidFill>
                          <a:effectLst/>
                          <a:latin typeface="+mn-lt"/>
                          <a:ea typeface="+mn-ea"/>
                          <a:cs typeface="+mn-cs"/>
                        </a:rPr>
                        <a:t> 1</a:t>
                      </a:r>
                      <a:r>
                        <a:rPr lang="en-US" sz="1800" b="0" i="0" u="none" strike="noStrike" kern="1200" baseline="0" dirty="0" smtClean="0">
                          <a:solidFill>
                            <a:schemeClr val="dk1"/>
                          </a:solidFill>
                          <a:effectLst/>
                          <a:latin typeface="+mn-lt"/>
                          <a:ea typeface="+mn-ea"/>
                          <a:cs typeface="+mn-cs"/>
                        </a:rPr>
                        <a:t>: </a:t>
                      </a:r>
                    </a:p>
                    <a:p>
                      <a:pPr marL="0" indent="0">
                        <a:buFont typeface="Arial" panose="020B0604020202020204" pitchFamily="34" charset="0"/>
                        <a:buNone/>
                      </a:pPr>
                      <a:endParaRPr lang="en-US" sz="800" b="0" i="0" u="none" strike="noStrike" kern="1200" baseline="0" dirty="0" smtClean="0">
                        <a:solidFill>
                          <a:schemeClr val="dk1"/>
                        </a:solidFill>
                        <a:effectLst/>
                        <a:latin typeface="+mn-lt"/>
                        <a:ea typeface="+mn-ea"/>
                        <a:cs typeface="+mn-cs"/>
                      </a:endParaRPr>
                    </a:p>
                    <a:p>
                      <a:pPr marL="285750" indent="-285750">
                        <a:buFont typeface="Arial" panose="020B0604020202020204" pitchFamily="34" charset="0"/>
                        <a:buChar char="•"/>
                      </a:pPr>
                      <a:r>
                        <a:rPr lang="en-US" sz="1800" b="0" i="0" u="none" strike="noStrike" kern="1200" baseline="0" dirty="0" smtClean="0">
                          <a:solidFill>
                            <a:schemeClr val="dk1"/>
                          </a:solidFill>
                          <a:effectLst/>
                          <a:latin typeface="+mn-lt"/>
                          <a:ea typeface="+mn-ea"/>
                          <a:cs typeface="+mn-cs"/>
                        </a:rPr>
                        <a:t>7-9 minutes</a:t>
                      </a:r>
                    </a:p>
                    <a:p>
                      <a:pPr marL="285750" indent="-285750">
                        <a:buFont typeface="Arial" panose="020B0604020202020204" pitchFamily="34" charset="0"/>
                        <a:buChar char="•"/>
                      </a:pPr>
                      <a:endParaRPr lang="en-US" sz="800" b="0" i="0" u="none" strike="noStrike" kern="1200" baseline="0" dirty="0" smtClean="0">
                        <a:solidFill>
                          <a:schemeClr val="dk1"/>
                        </a:solidFill>
                        <a:effectLst/>
                        <a:latin typeface="+mn-lt"/>
                        <a:ea typeface="+mn-ea"/>
                        <a:cs typeface="+mn-cs"/>
                      </a:endParaRPr>
                    </a:p>
                    <a:p>
                      <a:pPr marL="285750" indent="-285750">
                        <a:buFont typeface="Arial" panose="020B0604020202020204" pitchFamily="34" charset="0"/>
                        <a:buChar char="•"/>
                      </a:pPr>
                      <a:r>
                        <a:rPr lang="en-US" sz="1800" b="0" i="0" u="none" strike="noStrike" kern="1200" baseline="0" dirty="0" smtClean="0">
                          <a:solidFill>
                            <a:schemeClr val="dk1"/>
                          </a:solidFill>
                          <a:effectLst/>
                          <a:latin typeface="+mn-lt"/>
                          <a:ea typeface="+mn-ea"/>
                          <a:cs typeface="+mn-cs"/>
                        </a:rPr>
                        <a:t>42 marks</a:t>
                      </a:r>
                      <a:endParaRPr lang="en-GB" sz="1800" dirty="0"/>
                    </a:p>
                  </a:txBody>
                  <a:tcPr/>
                </a:tc>
                <a:tc>
                  <a:txBody>
                    <a:bodyPr/>
                    <a:lstStyle/>
                    <a:p>
                      <a:pPr marL="285750" indent="-285750">
                        <a:spcBef>
                          <a:spcPts val="0"/>
                        </a:spcBef>
                        <a:spcAft>
                          <a:spcPts val="0"/>
                        </a:spcAft>
                        <a:buFont typeface="Arial" charset="0"/>
                        <a:buChar char="•"/>
                      </a:pPr>
                      <a:r>
                        <a:rPr lang="en-US" sz="1700" b="0" i="0" u="none" strike="noStrike" kern="1200" dirty="0" smtClean="0">
                          <a:solidFill>
                            <a:schemeClr val="dk1"/>
                          </a:solidFill>
                          <a:effectLst/>
                          <a:latin typeface="+mn-lt"/>
                          <a:ea typeface="+mn-ea"/>
                          <a:cs typeface="+mn-cs"/>
                        </a:rPr>
                        <a:t>Stimulus card based on a sub</a:t>
                      </a:r>
                      <a:r>
                        <a:rPr lang="en-US" sz="1700" b="0" i="0" u="none" strike="noStrike" kern="1200" baseline="0" dirty="0" smtClean="0">
                          <a:solidFill>
                            <a:schemeClr val="dk1"/>
                          </a:solidFill>
                          <a:effectLst/>
                          <a:latin typeface="+mn-lt"/>
                          <a:ea typeface="+mn-ea"/>
                          <a:cs typeface="+mn-cs"/>
                        </a:rPr>
                        <a:t>-theme </a:t>
                      </a:r>
                      <a:r>
                        <a:rPr lang="en-US" sz="1700" b="0" i="0" u="none" strike="noStrike" kern="1200" dirty="0" smtClean="0">
                          <a:solidFill>
                            <a:schemeClr val="dk1"/>
                          </a:solidFill>
                          <a:effectLst/>
                          <a:latin typeface="+mn-lt"/>
                          <a:ea typeface="+mn-ea"/>
                          <a:cs typeface="+mn-cs"/>
                        </a:rPr>
                        <a:t>from</a:t>
                      </a:r>
                      <a:r>
                        <a:rPr lang="en-US" sz="1700" b="0" i="0" u="none" strike="noStrike" kern="1200" baseline="0" dirty="0" smtClean="0">
                          <a:solidFill>
                            <a:schemeClr val="dk1"/>
                          </a:solidFill>
                          <a:effectLst/>
                          <a:latin typeface="+mn-lt"/>
                          <a:ea typeface="+mn-ea"/>
                          <a:cs typeface="+mn-cs"/>
                        </a:rPr>
                        <a:t> Theme 1:</a:t>
                      </a:r>
                    </a:p>
                    <a:p>
                      <a:pPr marL="0" indent="0">
                        <a:spcBef>
                          <a:spcPts val="0"/>
                        </a:spcBef>
                        <a:spcAft>
                          <a:spcPts val="0"/>
                        </a:spcAft>
                        <a:buFont typeface="Arial" panose="020B0604020202020204" pitchFamily="34" charset="0"/>
                        <a:buNone/>
                      </a:pPr>
                      <a:r>
                        <a:rPr lang="en-GB" sz="1700" i="1" kern="1200" dirty="0" smtClean="0">
                          <a:solidFill>
                            <a:schemeClr val="dk1"/>
                          </a:solidFill>
                          <a:effectLst/>
                          <a:latin typeface="+mn-lt"/>
                          <a:ea typeface="+mn-ea"/>
                          <a:cs typeface="+mn-cs"/>
                        </a:rPr>
                        <a:t>      </a:t>
                      </a:r>
                      <a:r>
                        <a:rPr lang="de-DE" sz="1700" i="1" kern="1200" noProof="0" dirty="0" smtClean="0">
                          <a:solidFill>
                            <a:schemeClr val="dk1"/>
                          </a:solidFill>
                          <a:effectLst/>
                          <a:latin typeface="+mn-lt"/>
                          <a:ea typeface="+mn-ea"/>
                          <a:cs typeface="+mn-cs"/>
                        </a:rPr>
                        <a:t>Gesellschaftliche Entwicklung in Deutschland </a:t>
                      </a:r>
                    </a:p>
                    <a:p>
                      <a:pPr marL="0" indent="0">
                        <a:spcBef>
                          <a:spcPts val="0"/>
                        </a:spcBef>
                        <a:spcAft>
                          <a:spcPts val="0"/>
                        </a:spcAft>
                        <a:buFont typeface="Arial" panose="020B0604020202020204" pitchFamily="34" charset="0"/>
                        <a:buNone/>
                      </a:pPr>
                      <a:endParaRPr lang="en-GB" sz="800" kern="1200" dirty="0" smtClean="0">
                        <a:solidFill>
                          <a:schemeClr val="dk1"/>
                        </a:solidFill>
                        <a:effectLst/>
                        <a:latin typeface="+mn-lt"/>
                        <a:ea typeface="+mn-ea"/>
                        <a:cs typeface="+mn-cs"/>
                      </a:endParaRP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700" kern="1200" dirty="0" smtClean="0">
                          <a:solidFill>
                            <a:schemeClr val="dk1"/>
                          </a:solidFill>
                          <a:effectLst/>
                          <a:latin typeface="+mn-lt"/>
                          <a:ea typeface="+mn-ea"/>
                          <a:cs typeface="+mn-cs"/>
                        </a:rPr>
                        <a:t>Candidates respond to 4 compulsory questions on two short texts:</a:t>
                      </a: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800" kern="1200" dirty="0" smtClean="0">
                        <a:solidFill>
                          <a:schemeClr val="dk1"/>
                        </a:solidFill>
                        <a:effectLst/>
                        <a:latin typeface="+mn-lt"/>
                        <a:ea typeface="+mn-ea"/>
                        <a:cs typeface="+mn-cs"/>
                      </a:endParaRPr>
                    </a:p>
                    <a:p>
                      <a:pPr lvl="0"/>
                      <a:r>
                        <a:rPr lang="en-GB" sz="1700" b="1" i="1" kern="1200" dirty="0" smtClean="0">
                          <a:solidFill>
                            <a:schemeClr val="dk1"/>
                          </a:solidFill>
                          <a:effectLst/>
                          <a:latin typeface="+mn-lt"/>
                          <a:ea typeface="+mn-ea"/>
                          <a:cs typeface="+mn-cs"/>
                        </a:rPr>
                        <a:t>Q1</a:t>
                      </a:r>
                      <a:r>
                        <a:rPr lang="en-GB" sz="1700" kern="1200" dirty="0" smtClean="0">
                          <a:solidFill>
                            <a:schemeClr val="dk1"/>
                          </a:solidFill>
                          <a:effectLst/>
                          <a:latin typeface="+mn-lt"/>
                          <a:ea typeface="+mn-ea"/>
                          <a:cs typeface="+mn-cs"/>
                        </a:rPr>
                        <a:t> requires the candidate to summarise the first text.</a:t>
                      </a:r>
                      <a:endParaRPr lang="en-US" sz="1700" kern="1200" dirty="0" smtClean="0">
                        <a:solidFill>
                          <a:schemeClr val="dk1"/>
                        </a:solidFill>
                        <a:effectLst/>
                        <a:latin typeface="+mn-lt"/>
                        <a:ea typeface="+mn-ea"/>
                        <a:cs typeface="+mn-cs"/>
                      </a:endParaRPr>
                    </a:p>
                    <a:p>
                      <a:pPr lvl="0"/>
                      <a:r>
                        <a:rPr lang="en-GB" sz="1700" b="1" i="1" kern="1200" dirty="0" smtClean="0">
                          <a:solidFill>
                            <a:schemeClr val="dk1"/>
                          </a:solidFill>
                          <a:effectLst/>
                          <a:latin typeface="+mn-lt"/>
                          <a:ea typeface="+mn-ea"/>
                          <a:cs typeface="+mn-cs"/>
                        </a:rPr>
                        <a:t>Q2</a:t>
                      </a:r>
                      <a:r>
                        <a:rPr lang="en-GB" sz="1700" kern="1200" dirty="0" smtClean="0">
                          <a:solidFill>
                            <a:schemeClr val="dk1"/>
                          </a:solidFill>
                          <a:effectLst/>
                          <a:latin typeface="+mn-lt"/>
                          <a:ea typeface="+mn-ea"/>
                          <a:cs typeface="+mn-cs"/>
                        </a:rPr>
                        <a:t> is</a:t>
                      </a:r>
                      <a:r>
                        <a:rPr lang="en-GB" sz="1700" kern="1200" baseline="0" dirty="0" smtClean="0">
                          <a:solidFill>
                            <a:schemeClr val="dk1"/>
                          </a:solidFill>
                          <a:effectLst/>
                          <a:latin typeface="+mn-lt"/>
                          <a:ea typeface="+mn-ea"/>
                          <a:cs typeface="+mn-cs"/>
                        </a:rPr>
                        <a:t> </a:t>
                      </a:r>
                      <a:r>
                        <a:rPr lang="en-GB" sz="1700" kern="1200" dirty="0" smtClean="0">
                          <a:solidFill>
                            <a:schemeClr val="dk1"/>
                          </a:solidFill>
                          <a:effectLst/>
                          <a:latin typeface="+mn-lt"/>
                          <a:ea typeface="+mn-ea"/>
                          <a:cs typeface="+mn-cs"/>
                        </a:rPr>
                        <a:t>a comprehension question on the first text.</a:t>
                      </a:r>
                      <a:endParaRPr lang="en-US" sz="1700" kern="1200" dirty="0" smtClean="0">
                        <a:solidFill>
                          <a:schemeClr val="dk1"/>
                        </a:solidFill>
                        <a:effectLst/>
                        <a:latin typeface="+mn-lt"/>
                        <a:ea typeface="+mn-ea"/>
                        <a:cs typeface="+mn-cs"/>
                      </a:endParaRPr>
                    </a:p>
                    <a:p>
                      <a:pPr lvl="0"/>
                      <a:r>
                        <a:rPr lang="en-GB" sz="1700" b="1" i="1" kern="1200" dirty="0" smtClean="0">
                          <a:solidFill>
                            <a:schemeClr val="dk1"/>
                          </a:solidFill>
                          <a:effectLst/>
                          <a:latin typeface="+mn-lt"/>
                          <a:ea typeface="+mn-ea"/>
                          <a:cs typeface="+mn-cs"/>
                        </a:rPr>
                        <a:t>Q3</a:t>
                      </a:r>
                      <a:r>
                        <a:rPr lang="en-GB" sz="1700" kern="1200" dirty="0" smtClean="0">
                          <a:solidFill>
                            <a:schemeClr val="dk1"/>
                          </a:solidFill>
                          <a:effectLst/>
                          <a:latin typeface="+mn-lt"/>
                          <a:ea typeface="+mn-ea"/>
                          <a:cs typeface="+mn-cs"/>
                        </a:rPr>
                        <a:t> requires the candidate to respond to information in either the  </a:t>
                      </a:r>
                    </a:p>
                    <a:p>
                      <a:pPr lvl="0"/>
                      <a:r>
                        <a:rPr lang="en-GB" sz="1700" kern="1200" dirty="0" smtClean="0">
                          <a:solidFill>
                            <a:schemeClr val="dk1"/>
                          </a:solidFill>
                          <a:effectLst/>
                          <a:latin typeface="+mn-lt"/>
                          <a:ea typeface="+mn-ea"/>
                          <a:cs typeface="+mn-cs"/>
                        </a:rPr>
                        <a:t>      second text or both texts.</a:t>
                      </a:r>
                      <a:endParaRPr lang="en-US" sz="1700" kern="1200" dirty="0" smtClean="0">
                        <a:solidFill>
                          <a:schemeClr val="dk1"/>
                        </a:solidFill>
                        <a:effectLst/>
                        <a:latin typeface="+mn-lt"/>
                        <a:ea typeface="+mn-ea"/>
                        <a:cs typeface="+mn-cs"/>
                      </a:endParaRPr>
                    </a:p>
                    <a:p>
                      <a:pPr lvl="0"/>
                      <a:r>
                        <a:rPr lang="en-GB" sz="1700" b="1" i="1" kern="1200" dirty="0" smtClean="0">
                          <a:solidFill>
                            <a:schemeClr val="dk1"/>
                          </a:solidFill>
                          <a:effectLst/>
                          <a:latin typeface="+mn-lt"/>
                          <a:ea typeface="+mn-ea"/>
                          <a:cs typeface="+mn-cs"/>
                        </a:rPr>
                        <a:t>Q4</a:t>
                      </a:r>
                      <a:r>
                        <a:rPr lang="en-GB" sz="1700" kern="1200" dirty="0" smtClean="0">
                          <a:solidFill>
                            <a:schemeClr val="dk1"/>
                          </a:solidFill>
                          <a:effectLst/>
                          <a:latin typeface="+mn-lt"/>
                          <a:ea typeface="+mn-ea"/>
                          <a:cs typeface="+mn-cs"/>
                        </a:rPr>
                        <a:t> will stimulate wider discussion of the cultural &amp; social context of the </a:t>
                      </a:r>
                    </a:p>
                    <a:p>
                      <a:pPr lvl="0"/>
                      <a:r>
                        <a:rPr lang="en-GB" sz="1700" kern="1200" dirty="0" smtClean="0">
                          <a:solidFill>
                            <a:schemeClr val="dk1"/>
                          </a:solidFill>
                          <a:effectLst/>
                          <a:latin typeface="+mn-lt"/>
                          <a:ea typeface="+mn-ea"/>
                          <a:cs typeface="+mn-cs"/>
                        </a:rPr>
                        <a:t>      sub-theme beyond the focus of the texts on the stimulus card.</a:t>
                      </a:r>
                    </a:p>
                    <a:p>
                      <a:pPr lvl="0"/>
                      <a:r>
                        <a:rPr lang="en-GB" sz="800" kern="1200" dirty="0" smtClean="0">
                          <a:solidFill>
                            <a:schemeClr val="dk1"/>
                          </a:solidFill>
                          <a:effectLst/>
                          <a:latin typeface="+mn-lt"/>
                          <a:ea typeface="+mn-ea"/>
                          <a:cs typeface="+mn-cs"/>
                        </a:rPr>
                        <a:t> </a:t>
                      </a:r>
                      <a:endParaRPr lang="en-US" sz="800" kern="1200" dirty="0" smtClean="0">
                        <a:solidFill>
                          <a:schemeClr val="dk1"/>
                        </a:solidFill>
                        <a:effectLst/>
                        <a:latin typeface="+mn-lt"/>
                        <a:ea typeface="+mn-ea"/>
                        <a:cs typeface="+mn-cs"/>
                      </a:endParaRPr>
                    </a:p>
                    <a:p>
                      <a:pPr lvl="0"/>
                      <a:r>
                        <a:rPr lang="en-GB" sz="1700" kern="1200" dirty="0" smtClean="0">
                          <a:solidFill>
                            <a:schemeClr val="dk1"/>
                          </a:solidFill>
                          <a:effectLst/>
                          <a:latin typeface="+mn-lt"/>
                          <a:ea typeface="+mn-ea"/>
                          <a:cs typeface="+mn-cs"/>
                        </a:rPr>
                        <a:t>The teacher/examiner (TE) must ask follow-up questions which allow the candidate to demonstrate knowledge &amp; understanding of the cultural and social context. The teacher/examiner can use the bank of optional generic questions provided by Pearson as a guide to ensure that the nature of the questioning allows the student to demonstrate their knowledge and understanding of the cultural and social context.</a:t>
                      </a:r>
                    </a:p>
                  </a:txBody>
                  <a:tcPr/>
                </a:tc>
              </a:tr>
            </a:tbl>
          </a:graphicData>
        </a:graphic>
      </p:graphicFrame>
    </p:spTree>
    <p:extLst>
      <p:ext uri="{BB962C8B-B14F-4D97-AF65-F5344CB8AC3E}">
        <p14:creationId xmlns:p14="http://schemas.microsoft.com/office/powerpoint/2010/main" val="39011332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5476" y="1600200"/>
            <a:ext cx="7761324" cy="4525963"/>
          </a:xfrm>
        </p:spPr>
        <p:txBody>
          <a:bodyPr/>
          <a:lstStyle/>
          <a:p>
            <a:pPr marL="0" indent="0">
              <a:buNone/>
            </a:pPr>
            <a:r>
              <a:rPr lang="en-GB" b="1" dirty="0">
                <a:solidFill>
                  <a:schemeClr val="tx2"/>
                </a:solidFill>
              </a:rPr>
              <a:t>Looking at the </a:t>
            </a:r>
            <a:r>
              <a:rPr lang="en-GB" b="1" dirty="0" smtClean="0">
                <a:solidFill>
                  <a:schemeClr val="tx2"/>
                </a:solidFill>
              </a:rPr>
              <a:t>SAMs:</a:t>
            </a:r>
          </a:p>
          <a:p>
            <a:pPr marL="0" indent="0">
              <a:buNone/>
            </a:pPr>
            <a:endParaRPr lang="en-GB" b="1" dirty="0">
              <a:solidFill>
                <a:schemeClr val="tx2"/>
              </a:solidFill>
            </a:endParaRPr>
          </a:p>
          <a:p>
            <a:pPr marL="0" indent="0">
              <a:buNone/>
            </a:pPr>
            <a:r>
              <a:rPr lang="en-GB" b="1" dirty="0" smtClean="0">
                <a:solidFill>
                  <a:schemeClr val="tx2"/>
                </a:solidFill>
              </a:rPr>
              <a:t>AS </a:t>
            </a:r>
            <a:r>
              <a:rPr lang="en-GB" b="1" dirty="0">
                <a:solidFill>
                  <a:schemeClr val="tx2"/>
                </a:solidFill>
              </a:rPr>
              <a:t>level Paper </a:t>
            </a:r>
            <a:r>
              <a:rPr lang="en-GB" b="1" dirty="0" smtClean="0">
                <a:solidFill>
                  <a:schemeClr val="tx2"/>
                </a:solidFill>
              </a:rPr>
              <a:t>3</a:t>
            </a:r>
          </a:p>
          <a:p>
            <a:pPr>
              <a:buFont typeface="Arial" charset="0"/>
              <a:buChar char="•"/>
            </a:pPr>
            <a:endParaRPr lang="en-GB" b="1" dirty="0">
              <a:solidFill>
                <a:schemeClr val="tx2"/>
              </a:solidFill>
            </a:endParaRPr>
          </a:p>
          <a:p>
            <a:pPr>
              <a:buFont typeface="Arial" charset="0"/>
              <a:buChar char="•"/>
            </a:pPr>
            <a:r>
              <a:rPr lang="en-GB" b="1" dirty="0" smtClean="0">
                <a:solidFill>
                  <a:schemeClr val="tx2"/>
                </a:solidFill>
              </a:rPr>
              <a:t>Task 1</a:t>
            </a:r>
            <a:endParaRPr lang="en-GB" b="1" dirty="0">
              <a:solidFill>
                <a:schemeClr val="tx2"/>
              </a:solidFill>
            </a:endParaRPr>
          </a:p>
          <a:p>
            <a:endParaRPr lang="en-US" dirty="0"/>
          </a:p>
        </p:txBody>
      </p:sp>
    </p:spTree>
    <p:extLst>
      <p:ext uri="{BB962C8B-B14F-4D97-AF65-F5344CB8AC3E}">
        <p14:creationId xmlns:p14="http://schemas.microsoft.com/office/powerpoint/2010/main" val="53927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5650"/>
            <a:ext cx="8229600" cy="935238"/>
          </a:xfrm>
        </p:spPr>
        <p:txBody>
          <a:bodyPr>
            <a:normAutofit fontScale="90000"/>
          </a:bodyPr>
          <a:lstStyle/>
          <a:p>
            <a:r>
              <a:rPr lang="en-GB" b="1" dirty="0">
                <a:solidFill>
                  <a:schemeClr val="tx2"/>
                </a:solidFill>
              </a:rPr>
              <a:t>AS </a:t>
            </a:r>
            <a:r>
              <a:rPr lang="en-GB" b="1" dirty="0" smtClean="0">
                <a:solidFill>
                  <a:schemeClr val="tx2"/>
                </a:solidFill>
              </a:rPr>
              <a:t>level Paper </a:t>
            </a:r>
            <a:r>
              <a:rPr lang="en-GB" b="1" dirty="0">
                <a:solidFill>
                  <a:schemeClr val="tx2"/>
                </a:solidFill>
              </a:rPr>
              <a:t>3 </a:t>
            </a:r>
            <a:r>
              <a:rPr lang="en-GB" sz="2400" dirty="0">
                <a:solidFill>
                  <a:schemeClr val="tx2"/>
                </a:solidFill>
              </a:rPr>
              <a:t/>
            </a:r>
            <a:br>
              <a:rPr lang="en-GB" sz="2400" dirty="0">
                <a:solidFill>
                  <a:schemeClr val="tx2"/>
                </a:solidFill>
              </a:rPr>
            </a:br>
            <a:r>
              <a:rPr lang="en-GB" sz="2700" b="1" dirty="0">
                <a:solidFill>
                  <a:schemeClr val="tx2"/>
                </a:solidFill>
              </a:rPr>
              <a:t>Speaking</a:t>
            </a:r>
            <a:endParaRPr lang="en-US" dirty="0"/>
          </a:p>
        </p:txBody>
      </p:sp>
      <p:sp>
        <p:nvSpPr>
          <p:cNvPr id="3" name="Content Placeholder 2"/>
          <p:cNvSpPr>
            <a:spLocks noGrp="1"/>
          </p:cNvSpPr>
          <p:nvPr>
            <p:ph idx="1"/>
          </p:nvPr>
        </p:nvSpPr>
        <p:spPr/>
        <p:txBody>
          <a:bodyPr/>
          <a:lstStyle/>
          <a:p>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11485989"/>
              </p:ext>
            </p:extLst>
          </p:nvPr>
        </p:nvGraphicFramePr>
        <p:xfrm>
          <a:off x="99550" y="1417240"/>
          <a:ext cx="8985380" cy="884179"/>
        </p:xfrm>
        <a:graphic>
          <a:graphicData uri="http://schemas.openxmlformats.org/drawingml/2006/table">
            <a:tbl>
              <a:tblPr firstRow="1" bandRow="1">
                <a:tableStyleId>{5C22544A-7EE6-4342-B048-85BDC9FD1C3A}</a:tableStyleId>
              </a:tblPr>
              <a:tblGrid>
                <a:gridCol w="1896210"/>
                <a:gridCol w="7089170"/>
              </a:tblGrid>
              <a:tr h="88417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Assessment Time:</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Marks:</a:t>
                      </a:r>
                      <a:endParaRPr lang="en-GB"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dirty="0" smtClean="0">
                          <a:solidFill>
                            <a:schemeClr val="bg1"/>
                          </a:solidFill>
                          <a:effectLst/>
                          <a:latin typeface="+mn-lt"/>
                          <a:ea typeface="+mn-ea"/>
                          <a:cs typeface="+mn-cs"/>
                        </a:rPr>
                        <a:t>27–30 minutes including 15 minutes preparation time</a:t>
                      </a:r>
                      <a:endParaRPr lang="en-GB" dirty="0" smtClean="0">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72</a:t>
                      </a:r>
                      <a:r>
                        <a:rPr lang="en-GB" baseline="0" dirty="0" smtClean="0"/>
                        <a:t> Marks</a:t>
                      </a:r>
                    </a:p>
                  </a:txBody>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948652177"/>
              </p:ext>
            </p:extLst>
          </p:nvPr>
        </p:nvGraphicFramePr>
        <p:xfrm>
          <a:off x="99549" y="2370059"/>
          <a:ext cx="8985380" cy="4053840"/>
        </p:xfrm>
        <a:graphic>
          <a:graphicData uri="http://schemas.openxmlformats.org/drawingml/2006/table">
            <a:tbl>
              <a:tblPr firstRow="1" bandRow="1">
                <a:tableStyleId>{5C22544A-7EE6-4342-B048-85BDC9FD1C3A}</a:tableStyleId>
              </a:tblPr>
              <a:tblGrid>
                <a:gridCol w="1916760"/>
                <a:gridCol w="7068620"/>
              </a:tblGrid>
              <a:tr h="2824104">
                <a:tc>
                  <a:txBody>
                    <a:bodyPr/>
                    <a:lstStyle/>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i="0" u="none" strike="noStrike" kern="1200" dirty="0" smtClean="0">
                          <a:solidFill>
                            <a:schemeClr val="dk1"/>
                          </a:solidFill>
                          <a:effectLst/>
                          <a:latin typeface="+mn-lt"/>
                          <a:ea typeface="+mn-ea"/>
                          <a:cs typeface="+mn-cs"/>
                        </a:rPr>
                        <a:t>Task 2</a:t>
                      </a:r>
                      <a:r>
                        <a:rPr lang="en-US" sz="1800" b="0" i="0" u="none" strike="noStrike" kern="1200" dirty="0" smtClean="0">
                          <a:solidFill>
                            <a:schemeClr val="dk1"/>
                          </a:solidFill>
                          <a:effectLst/>
                          <a:latin typeface="+mn-lt"/>
                          <a:ea typeface="+mn-ea"/>
                          <a:cs typeface="+mn-cs"/>
                        </a:rPr>
                        <a:t>:</a:t>
                      </a:r>
                      <a:r>
                        <a:rPr lang="en-US" sz="1800" b="0" i="0" u="none" strike="noStrike" kern="1200" baseline="0" dirty="0" smtClean="0">
                          <a:solidFill>
                            <a:schemeClr val="dk1"/>
                          </a:solidFill>
                          <a:effectLst/>
                          <a:latin typeface="+mn-lt"/>
                          <a:ea typeface="+mn-ea"/>
                          <a:cs typeface="+mn-cs"/>
                        </a:rPr>
                        <a:t> </a:t>
                      </a:r>
                    </a:p>
                    <a:p>
                      <a:pPr marL="0" marR="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u="none" strike="noStrike" kern="1200" baseline="0" dirty="0" smtClean="0">
                        <a:solidFill>
                          <a:schemeClr val="dk1"/>
                        </a:solidFill>
                        <a:effectLst/>
                        <a:latin typeface="+mn-lt"/>
                        <a:ea typeface="+mn-ea"/>
                        <a:cs typeface="+mn-cs"/>
                      </a:endParaRP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baseline="0" dirty="0" smtClean="0">
                          <a:solidFill>
                            <a:schemeClr val="dk1"/>
                          </a:solidFill>
                          <a:effectLst/>
                          <a:latin typeface="+mn-lt"/>
                          <a:ea typeface="+mn-ea"/>
                          <a:cs typeface="+mn-cs"/>
                        </a:rPr>
                        <a:t>5–6 minutes</a:t>
                      </a: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800" b="0" i="0" u="none" strike="noStrike" kern="1200" baseline="0" dirty="0" smtClean="0">
                        <a:solidFill>
                          <a:schemeClr val="dk1"/>
                        </a:solidFill>
                        <a:effectLst/>
                        <a:latin typeface="+mn-lt"/>
                        <a:ea typeface="+mn-ea"/>
                        <a:cs typeface="+mn-cs"/>
                      </a:endParaRP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u="none" strike="noStrike" kern="1200" baseline="0" dirty="0" smtClean="0">
                          <a:solidFill>
                            <a:schemeClr val="dk1"/>
                          </a:solidFill>
                          <a:effectLst/>
                          <a:latin typeface="+mn-lt"/>
                          <a:ea typeface="+mn-ea"/>
                          <a:cs typeface="+mn-cs"/>
                        </a:rPr>
                        <a:t>30 marks</a:t>
                      </a:r>
                    </a:p>
                  </a:txBody>
                  <a:tcPr>
                    <a:solidFill>
                      <a:schemeClr val="tx2">
                        <a:lumMod val="20000"/>
                        <a:lumOff val="80000"/>
                      </a:schemeClr>
                    </a:solidFill>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kern="1200" dirty="0" smtClean="0">
                          <a:solidFill>
                            <a:schemeClr val="tx1"/>
                          </a:solidFill>
                          <a:effectLst/>
                          <a:latin typeface="+mn-lt"/>
                          <a:ea typeface="+mn-ea"/>
                          <a:cs typeface="+mn-cs"/>
                        </a:rPr>
                        <a:t>The candidate is given a choice of 2 stimulus cards,</a:t>
                      </a:r>
                      <a:r>
                        <a:rPr lang="en-GB" sz="1800" b="0" kern="1200" baseline="0" dirty="0" smtClean="0">
                          <a:solidFill>
                            <a:schemeClr val="tx1"/>
                          </a:solidFill>
                          <a:effectLst/>
                          <a:latin typeface="+mn-lt"/>
                          <a:ea typeface="+mn-ea"/>
                          <a:cs typeface="+mn-cs"/>
                        </a:rPr>
                        <a:t> following an order prescribed by Pearson, </a:t>
                      </a:r>
                      <a:r>
                        <a:rPr lang="en-GB" sz="1800" b="0" kern="1200" dirty="0" smtClean="0">
                          <a:solidFill>
                            <a:schemeClr val="tx1"/>
                          </a:solidFill>
                          <a:effectLst/>
                          <a:latin typeface="+mn-lt"/>
                          <a:ea typeface="+mn-ea"/>
                          <a:cs typeface="+mn-cs"/>
                        </a:rPr>
                        <a:t>based on two sub-themes from the Theme  </a:t>
                      </a:r>
                      <a:r>
                        <a:rPr lang="de-DE" sz="1800" b="0" i="1" kern="1200" noProof="0" dirty="0" smtClean="0">
                          <a:solidFill>
                            <a:schemeClr val="tx1"/>
                          </a:solidFill>
                          <a:effectLst/>
                          <a:latin typeface="+mn-lt"/>
                          <a:ea typeface="+mn-ea"/>
                          <a:cs typeface="+mn-cs"/>
                        </a:rPr>
                        <a:t>Politische und künstlerische Kultur im deutschen Sprachraum.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800" b="0" kern="1200" dirty="0" smtClean="0">
                          <a:solidFill>
                            <a:schemeClr val="tx1"/>
                          </a:solidFill>
                          <a:effectLst/>
                          <a:latin typeface="+mn-lt"/>
                          <a:ea typeface="+mn-ea"/>
                          <a:cs typeface="+mn-cs"/>
                        </a:rPr>
                        <a:t>Each card contains one statement on the sub-theme which will act as a springboard for the discussion, which is in two parts.</a:t>
                      </a:r>
                      <a:endParaRPr lang="en-US" sz="1800" b="0" kern="1200" dirty="0" smtClean="0">
                        <a:solidFill>
                          <a:schemeClr val="tx1"/>
                        </a:solidFill>
                        <a:effectLst/>
                        <a:latin typeface="+mn-lt"/>
                        <a:ea typeface="+mn-ea"/>
                        <a:cs typeface="+mn-cs"/>
                      </a:endParaRPr>
                    </a:p>
                    <a:p>
                      <a:pPr lvl="0"/>
                      <a:endParaRPr lang="en-US" sz="800" b="0" kern="1200" dirty="0" smtClean="0">
                        <a:solidFill>
                          <a:schemeClr val="tx1"/>
                        </a:solidFill>
                        <a:effectLst/>
                        <a:latin typeface="+mn-lt"/>
                        <a:ea typeface="+mn-ea"/>
                        <a:cs typeface="+mn-cs"/>
                      </a:endParaRPr>
                    </a:p>
                    <a:p>
                      <a:pPr lvl="0"/>
                      <a:r>
                        <a:rPr lang="en-GB" sz="1800" b="1" i="0" kern="1200" dirty="0" smtClean="0">
                          <a:solidFill>
                            <a:schemeClr val="tx1"/>
                          </a:solidFill>
                          <a:effectLst/>
                          <a:latin typeface="+mn-lt"/>
                          <a:ea typeface="+mn-ea"/>
                          <a:cs typeface="+mn-cs"/>
                        </a:rPr>
                        <a:t>Part 1</a:t>
                      </a:r>
                      <a:r>
                        <a:rPr lang="en-GB" sz="1800" b="0" i="1" kern="1200" dirty="0" smtClean="0">
                          <a:solidFill>
                            <a:schemeClr val="tx1"/>
                          </a:solidFill>
                          <a:effectLst/>
                          <a:latin typeface="+mn-lt"/>
                          <a:ea typeface="+mn-ea"/>
                          <a:cs typeface="+mn-cs"/>
                        </a:rPr>
                        <a:t>:</a:t>
                      </a:r>
                      <a:r>
                        <a:rPr lang="en-GB" sz="1800" b="0" kern="1200" dirty="0" smtClean="0">
                          <a:solidFill>
                            <a:schemeClr val="tx1"/>
                          </a:solidFill>
                          <a:effectLst/>
                          <a:latin typeface="+mn-lt"/>
                          <a:ea typeface="+mn-ea"/>
                          <a:cs typeface="+mn-cs"/>
                        </a:rPr>
                        <a:t> The teacher/examiner (TE) asks the two compulsory questions on the card. The TE then helps to develop the discussion by asking appropriate follow up questions.</a:t>
                      </a:r>
                    </a:p>
                    <a:p>
                      <a:pPr lvl="0"/>
                      <a:r>
                        <a:rPr lang="en-GB" sz="1800" b="1" kern="1200" dirty="0" smtClean="0">
                          <a:solidFill>
                            <a:schemeClr val="tx1"/>
                          </a:solidFill>
                          <a:effectLst/>
                          <a:latin typeface="+mn-lt"/>
                          <a:ea typeface="+mn-ea"/>
                          <a:cs typeface="+mn-cs"/>
                        </a:rPr>
                        <a:t>Part</a:t>
                      </a:r>
                      <a:r>
                        <a:rPr lang="en-GB" sz="1800" b="0" kern="1200" baseline="0" dirty="0" smtClean="0">
                          <a:solidFill>
                            <a:schemeClr val="tx1"/>
                          </a:solidFill>
                          <a:effectLst/>
                          <a:latin typeface="+mn-lt"/>
                          <a:ea typeface="+mn-ea"/>
                          <a:cs typeface="+mn-cs"/>
                        </a:rPr>
                        <a:t> </a:t>
                      </a:r>
                      <a:r>
                        <a:rPr lang="en-GB" sz="1800" b="1" kern="1200" baseline="0" dirty="0" smtClean="0">
                          <a:solidFill>
                            <a:schemeClr val="tx1"/>
                          </a:solidFill>
                          <a:effectLst/>
                          <a:latin typeface="+mn-lt"/>
                          <a:ea typeface="+mn-ea"/>
                          <a:cs typeface="+mn-cs"/>
                        </a:rPr>
                        <a:t>2</a:t>
                      </a:r>
                      <a:r>
                        <a:rPr lang="en-GB" sz="1800" b="0" kern="1200" baseline="0" dirty="0" smtClean="0">
                          <a:solidFill>
                            <a:schemeClr val="tx1"/>
                          </a:solidFill>
                          <a:effectLst/>
                          <a:latin typeface="+mn-lt"/>
                          <a:ea typeface="+mn-ea"/>
                          <a:cs typeface="+mn-cs"/>
                        </a:rPr>
                        <a:t>: For the second half of the time allocated, the TE broadens the discussion by moving on to any other aspect(s) of the same sub-theme. The TE can use the bank of optional generic questions provided by Pearson as a guide to ensure that the nature of the questioning allows the student to demonstrate their knowledge and understanding of the cultural and social context.</a:t>
                      </a:r>
                      <a:endParaRPr lang="en-US" sz="1800" b="0" kern="1200" dirty="0" smtClean="0">
                        <a:solidFill>
                          <a:schemeClr val="tx1"/>
                        </a:solidFill>
                        <a:effectLst/>
                        <a:latin typeface="+mn-lt"/>
                        <a:ea typeface="+mn-ea"/>
                        <a:cs typeface="+mn-cs"/>
                      </a:endParaRPr>
                    </a:p>
                  </a:txBody>
                  <a:tcPr>
                    <a:solidFill>
                      <a:schemeClr val="tx2">
                        <a:lumMod val="20000"/>
                        <a:lumOff val="80000"/>
                      </a:schemeClr>
                    </a:solidFill>
                  </a:tcPr>
                </a:tc>
              </a:tr>
            </a:tbl>
          </a:graphicData>
        </a:graphic>
      </p:graphicFrame>
    </p:spTree>
    <p:extLst>
      <p:ext uri="{BB962C8B-B14F-4D97-AF65-F5344CB8AC3E}">
        <p14:creationId xmlns:p14="http://schemas.microsoft.com/office/powerpoint/2010/main" val="12299233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5476" y="1600200"/>
            <a:ext cx="7761324" cy="4525963"/>
          </a:xfrm>
        </p:spPr>
        <p:txBody>
          <a:bodyPr/>
          <a:lstStyle/>
          <a:p>
            <a:pPr marL="0" indent="0">
              <a:buNone/>
            </a:pPr>
            <a:r>
              <a:rPr lang="en-GB" b="1" dirty="0">
                <a:solidFill>
                  <a:schemeClr val="tx2"/>
                </a:solidFill>
              </a:rPr>
              <a:t>Looking at the </a:t>
            </a:r>
            <a:r>
              <a:rPr lang="en-GB" b="1" dirty="0" smtClean="0">
                <a:solidFill>
                  <a:schemeClr val="tx2"/>
                </a:solidFill>
              </a:rPr>
              <a:t>SAMs:</a:t>
            </a:r>
          </a:p>
          <a:p>
            <a:pPr marL="0" indent="0">
              <a:buNone/>
            </a:pPr>
            <a:endParaRPr lang="en-GB" b="1" dirty="0">
              <a:solidFill>
                <a:schemeClr val="tx2"/>
              </a:solidFill>
            </a:endParaRPr>
          </a:p>
          <a:p>
            <a:pPr marL="0" indent="0">
              <a:buNone/>
            </a:pPr>
            <a:r>
              <a:rPr lang="en-GB" b="1" dirty="0" smtClean="0">
                <a:solidFill>
                  <a:schemeClr val="tx2"/>
                </a:solidFill>
              </a:rPr>
              <a:t>AS </a:t>
            </a:r>
            <a:r>
              <a:rPr lang="en-GB" b="1" dirty="0">
                <a:solidFill>
                  <a:schemeClr val="tx2"/>
                </a:solidFill>
              </a:rPr>
              <a:t>level Paper </a:t>
            </a:r>
            <a:r>
              <a:rPr lang="en-GB" b="1" dirty="0" smtClean="0">
                <a:solidFill>
                  <a:schemeClr val="tx2"/>
                </a:solidFill>
              </a:rPr>
              <a:t>3</a:t>
            </a:r>
          </a:p>
          <a:p>
            <a:pPr>
              <a:buFont typeface="Arial" charset="0"/>
              <a:buChar char="•"/>
            </a:pPr>
            <a:endParaRPr lang="en-GB" b="1" dirty="0">
              <a:solidFill>
                <a:schemeClr val="tx2"/>
              </a:solidFill>
            </a:endParaRPr>
          </a:p>
          <a:p>
            <a:pPr>
              <a:buFont typeface="Arial" charset="0"/>
              <a:buChar char="•"/>
            </a:pPr>
            <a:r>
              <a:rPr lang="en-GB" b="1" dirty="0" smtClean="0">
                <a:solidFill>
                  <a:schemeClr val="tx2"/>
                </a:solidFill>
              </a:rPr>
              <a:t>Task 2</a:t>
            </a:r>
            <a:endParaRPr lang="en-GB" b="1" dirty="0">
              <a:solidFill>
                <a:schemeClr val="tx2"/>
              </a:solidFill>
            </a:endParaRPr>
          </a:p>
          <a:p>
            <a:endParaRPr lang="en-US" dirty="0"/>
          </a:p>
        </p:txBody>
      </p:sp>
    </p:spTree>
    <p:extLst>
      <p:ext uri="{BB962C8B-B14F-4D97-AF65-F5344CB8AC3E}">
        <p14:creationId xmlns:p14="http://schemas.microsoft.com/office/powerpoint/2010/main" val="21234423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3784"/>
            <a:ext cx="8229600" cy="913181"/>
          </a:xfrm>
        </p:spPr>
        <p:txBody>
          <a:bodyPr>
            <a:noAutofit/>
          </a:bodyPr>
          <a:lstStyle/>
          <a:p>
            <a:r>
              <a:rPr lang="en-GB" sz="3200" b="1" dirty="0">
                <a:solidFill>
                  <a:schemeClr val="tx2"/>
                </a:solidFill>
              </a:rPr>
              <a:t>AS Speaking </a:t>
            </a:r>
            <a:br>
              <a:rPr lang="en-GB" sz="3200" b="1" dirty="0">
                <a:solidFill>
                  <a:schemeClr val="tx2"/>
                </a:solidFill>
              </a:rPr>
            </a:br>
            <a:r>
              <a:rPr lang="en-GB" sz="3200" b="1" dirty="0">
                <a:solidFill>
                  <a:schemeClr val="tx2"/>
                </a:solidFill>
              </a:rPr>
              <a:t>Assessment criteria</a:t>
            </a:r>
            <a:endParaRPr lang="en-US" sz="3200" dirty="0"/>
          </a:p>
        </p:txBody>
      </p:sp>
      <p:sp>
        <p:nvSpPr>
          <p:cNvPr id="3" name="Content Placeholder 2"/>
          <p:cNvSpPr>
            <a:spLocks noGrp="1"/>
          </p:cNvSpPr>
          <p:nvPr>
            <p:ph idx="1"/>
          </p:nvPr>
        </p:nvSpPr>
        <p:spPr>
          <a:xfrm>
            <a:off x="457200" y="1781874"/>
            <a:ext cx="8561270" cy="4344289"/>
          </a:xfrm>
        </p:spPr>
        <p:txBody>
          <a:bodyPr>
            <a:noAutofit/>
          </a:bodyPr>
          <a:lstStyle/>
          <a:p>
            <a:pPr marL="0" indent="0">
              <a:buNone/>
            </a:pPr>
            <a:r>
              <a:rPr lang="en-GB" sz="1800" b="1" dirty="0"/>
              <a:t>Task 1</a:t>
            </a:r>
            <a:r>
              <a:rPr lang="en-GB" sz="1800" dirty="0"/>
              <a:t>    42 marks: </a:t>
            </a:r>
          </a:p>
          <a:p>
            <a:endParaRPr lang="en-GB" sz="800" dirty="0"/>
          </a:p>
          <a:p>
            <a:pPr marL="0" indent="0">
              <a:spcBef>
                <a:spcPts val="0"/>
              </a:spcBef>
              <a:buNone/>
            </a:pPr>
            <a:r>
              <a:rPr lang="en-GB" sz="1800" dirty="0"/>
              <a:t>Responding to written language in speech:	 			12 marks 	</a:t>
            </a:r>
            <a:r>
              <a:rPr lang="en-GB" sz="1800" dirty="0" smtClean="0"/>
              <a:t>AO2 </a:t>
            </a:r>
            <a:endParaRPr lang="en-GB" sz="1800" dirty="0"/>
          </a:p>
          <a:p>
            <a:pPr marL="0" indent="0">
              <a:spcBef>
                <a:spcPts val="0"/>
              </a:spcBef>
              <a:buNone/>
            </a:pPr>
            <a:r>
              <a:rPr lang="en-GB" sz="1800" dirty="0"/>
              <a:t>Knowledge and understanding of society and culture:	12 marks   </a:t>
            </a:r>
            <a:r>
              <a:rPr lang="en-GB" sz="1800" dirty="0" smtClean="0"/>
              <a:t> AO4</a:t>
            </a:r>
            <a:endParaRPr lang="en-GB" sz="1800" dirty="0"/>
          </a:p>
          <a:p>
            <a:pPr marL="0" indent="0">
              <a:spcBef>
                <a:spcPts val="0"/>
              </a:spcBef>
              <a:buNone/>
            </a:pPr>
            <a:r>
              <a:rPr lang="en-GB" sz="1800" dirty="0"/>
              <a:t>Accuracy and range of language: 						12 marks 	</a:t>
            </a:r>
            <a:r>
              <a:rPr lang="en-GB" sz="1800" dirty="0" smtClean="0"/>
              <a:t>AO3</a:t>
            </a:r>
            <a:endParaRPr lang="en-GB" sz="1800" dirty="0"/>
          </a:p>
          <a:p>
            <a:pPr marL="0" indent="0">
              <a:spcBef>
                <a:spcPts val="0"/>
              </a:spcBef>
              <a:buNone/>
            </a:pPr>
            <a:r>
              <a:rPr lang="en-GB" sz="1800" dirty="0"/>
              <a:t>Interaction: 											  6 marks 	</a:t>
            </a:r>
            <a:r>
              <a:rPr lang="en-GB" sz="1800" dirty="0" smtClean="0"/>
              <a:t>AO1 </a:t>
            </a:r>
            <a:endParaRPr lang="en-GB" sz="1800" dirty="0"/>
          </a:p>
          <a:p>
            <a:endParaRPr lang="en-GB" sz="1800" dirty="0"/>
          </a:p>
          <a:p>
            <a:pPr marL="0" indent="0">
              <a:buNone/>
            </a:pPr>
            <a:r>
              <a:rPr lang="en-GB" sz="1800" b="1" dirty="0"/>
              <a:t>Task 2 	</a:t>
            </a:r>
            <a:r>
              <a:rPr lang="en-GB" sz="1800" dirty="0"/>
              <a:t>30 marks:</a:t>
            </a:r>
          </a:p>
          <a:p>
            <a:endParaRPr lang="en-GB" sz="800" dirty="0"/>
          </a:p>
          <a:p>
            <a:pPr marL="0" indent="0">
              <a:spcBef>
                <a:spcPts val="0"/>
              </a:spcBef>
              <a:buNone/>
            </a:pPr>
            <a:r>
              <a:rPr lang="en-GB" sz="1800" dirty="0"/>
              <a:t>Knowledge and understanding of society and culture:	12 marks    </a:t>
            </a:r>
            <a:r>
              <a:rPr lang="en-GB" sz="1800" dirty="0" smtClean="0"/>
              <a:t>AO4</a:t>
            </a:r>
            <a:endParaRPr lang="en-GB" sz="1800" dirty="0"/>
          </a:p>
          <a:p>
            <a:pPr marL="0" indent="0">
              <a:spcBef>
                <a:spcPts val="0"/>
              </a:spcBef>
              <a:buNone/>
            </a:pPr>
            <a:r>
              <a:rPr lang="en-GB" sz="1800" dirty="0"/>
              <a:t>Accuracy and range of language: 						12 marks 	</a:t>
            </a:r>
            <a:r>
              <a:rPr lang="en-GB" sz="1800" dirty="0" smtClean="0"/>
              <a:t>AO3</a:t>
            </a:r>
            <a:endParaRPr lang="en-GB" sz="1800" dirty="0"/>
          </a:p>
          <a:p>
            <a:pPr marL="0" indent="0">
              <a:spcBef>
                <a:spcPts val="0"/>
              </a:spcBef>
              <a:buNone/>
            </a:pPr>
            <a:r>
              <a:rPr lang="en-GB" sz="1800" dirty="0"/>
              <a:t>Interaction: 											  6 marks 	</a:t>
            </a:r>
            <a:r>
              <a:rPr lang="en-GB" sz="1800" dirty="0" smtClean="0"/>
              <a:t>AO1</a:t>
            </a:r>
            <a:endParaRPr lang="en-GB" sz="1800" dirty="0">
              <a:solidFill>
                <a:schemeClr val="tx2"/>
              </a:solidFill>
            </a:endParaRPr>
          </a:p>
        </p:txBody>
      </p:sp>
    </p:spTree>
    <p:extLst>
      <p:ext uri="{BB962C8B-B14F-4D97-AF65-F5344CB8AC3E}">
        <p14:creationId xmlns:p14="http://schemas.microsoft.com/office/powerpoint/2010/main" val="69694486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chemeClr val="tx2"/>
                </a:solidFill>
              </a:rPr>
              <a:t>A Level Paper 3 </a:t>
            </a:r>
            <a:r>
              <a:rPr lang="en-GB" sz="4000" b="1" dirty="0">
                <a:solidFill>
                  <a:schemeClr val="tx2"/>
                </a:solidFill>
              </a:rPr>
              <a:t/>
            </a:r>
            <a:br>
              <a:rPr lang="en-GB" sz="4000" b="1" dirty="0">
                <a:solidFill>
                  <a:schemeClr val="tx2"/>
                </a:solidFill>
              </a:rPr>
            </a:br>
            <a:r>
              <a:rPr lang="en-GB" sz="2700" b="1" dirty="0">
                <a:solidFill>
                  <a:schemeClr val="tx2"/>
                </a:solidFill>
              </a:rPr>
              <a:t>Speaking </a:t>
            </a:r>
            <a:br>
              <a:rPr lang="en-GB" sz="2700" b="1" dirty="0">
                <a:solidFill>
                  <a:schemeClr val="tx2"/>
                </a:solidFill>
              </a:rPr>
            </a:br>
            <a:r>
              <a:rPr lang="en-GB" sz="2700" b="1" dirty="0" err="1">
                <a:solidFill>
                  <a:schemeClr val="tx2"/>
                </a:solidFill>
              </a:rPr>
              <a:t>DfE</a:t>
            </a:r>
            <a:r>
              <a:rPr lang="en-GB" sz="2700" b="1" dirty="0">
                <a:solidFill>
                  <a:schemeClr val="tx2"/>
                </a:solidFill>
              </a:rPr>
              <a:t> criteria</a:t>
            </a:r>
            <a:endParaRPr lang="en-US" sz="2700" dirty="0"/>
          </a:p>
        </p:txBody>
      </p:sp>
      <p:sp>
        <p:nvSpPr>
          <p:cNvPr id="3" name="Content Placeholder 2"/>
          <p:cNvSpPr>
            <a:spLocks noGrp="1"/>
          </p:cNvSpPr>
          <p:nvPr>
            <p:ph idx="1"/>
          </p:nvPr>
        </p:nvSpPr>
        <p:spPr>
          <a:xfrm>
            <a:off x="457200" y="1854200"/>
            <a:ext cx="8229600" cy="4271963"/>
          </a:xfrm>
        </p:spPr>
        <p:txBody>
          <a:bodyPr>
            <a:normAutofit fontScale="62500" lnSpcReduction="20000"/>
          </a:bodyPr>
          <a:lstStyle/>
          <a:p>
            <a:pPr>
              <a:lnSpc>
                <a:spcPct val="120000"/>
              </a:lnSpc>
              <a:spcBef>
                <a:spcPts val="0"/>
              </a:spcBef>
              <a:buFont typeface="Arial" panose="020B0604020202020204" pitchFamily="34" charset="0"/>
              <a:buChar char="•"/>
            </a:pPr>
            <a:r>
              <a:rPr lang="en-GB" dirty="0"/>
              <a:t>Develop research skills in the language of study, demonstrating the ability to initiate and conduct individual research on a subject of personal interest, relating to the country or countries where the language is spoken </a:t>
            </a:r>
          </a:p>
          <a:p>
            <a:pPr>
              <a:lnSpc>
                <a:spcPct val="120000"/>
              </a:lnSpc>
              <a:spcBef>
                <a:spcPts val="900"/>
              </a:spcBef>
              <a:buFont typeface="Arial" panose="020B0604020202020204" pitchFamily="34" charset="0"/>
              <a:buChar char="•"/>
            </a:pPr>
            <a:r>
              <a:rPr lang="en-GB" dirty="0"/>
              <a:t>Identify a key question or subject of interest and select relevant information in the language of study from a range of authentic sources, including the internet </a:t>
            </a:r>
          </a:p>
          <a:p>
            <a:pPr>
              <a:lnSpc>
                <a:spcPct val="120000"/>
              </a:lnSpc>
              <a:spcBef>
                <a:spcPts val="900"/>
              </a:spcBef>
              <a:buFont typeface="Arial" panose="020B0604020202020204" pitchFamily="34" charset="0"/>
              <a:buChar char="•"/>
            </a:pPr>
            <a:r>
              <a:rPr lang="en-GB" dirty="0"/>
              <a:t>Use information to illustrate knowledge and understanding of the research subject </a:t>
            </a:r>
          </a:p>
          <a:p>
            <a:pPr>
              <a:lnSpc>
                <a:spcPct val="120000"/>
              </a:lnSpc>
              <a:spcBef>
                <a:spcPts val="900"/>
              </a:spcBef>
              <a:buFont typeface="Arial" panose="020B0604020202020204" pitchFamily="34" charset="0"/>
              <a:buChar char="•"/>
            </a:pPr>
            <a:r>
              <a:rPr lang="en-GB" dirty="0"/>
              <a:t>Analyse and summarise research findings, elaborating on key points of interest, as appropriate, through oral presentation and discussion </a:t>
            </a:r>
          </a:p>
          <a:p>
            <a:endParaRPr lang="en-US" dirty="0"/>
          </a:p>
        </p:txBody>
      </p:sp>
    </p:spTree>
    <p:extLst>
      <p:ext uri="{BB962C8B-B14F-4D97-AF65-F5344CB8AC3E}">
        <p14:creationId xmlns:p14="http://schemas.microsoft.com/office/powerpoint/2010/main" val="32131534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chemeClr val="tx2"/>
                </a:solidFill>
              </a:rPr>
              <a:t>A Level Paper 3 </a:t>
            </a:r>
            <a:r>
              <a:rPr lang="en-GB" sz="3200" b="1" dirty="0">
                <a:solidFill>
                  <a:schemeClr val="tx2"/>
                </a:solidFill>
              </a:rPr>
              <a:t/>
            </a:r>
            <a:br>
              <a:rPr lang="en-GB" sz="3200" b="1" dirty="0">
                <a:solidFill>
                  <a:schemeClr val="tx2"/>
                </a:solidFill>
              </a:rPr>
            </a:br>
            <a:r>
              <a:rPr lang="en-GB" sz="2700" b="1" dirty="0">
                <a:solidFill>
                  <a:schemeClr val="tx2"/>
                </a:solidFill>
              </a:rPr>
              <a:t>Speaking</a:t>
            </a:r>
            <a:endParaRPr lang="en-US" sz="27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714002109"/>
              </p:ext>
            </p:extLst>
          </p:nvPr>
        </p:nvGraphicFramePr>
        <p:xfrm>
          <a:off x="73245" y="1698650"/>
          <a:ext cx="9080913" cy="4317374"/>
        </p:xfrm>
        <a:graphic>
          <a:graphicData uri="http://schemas.openxmlformats.org/drawingml/2006/table">
            <a:tbl>
              <a:tblPr firstRow="1" bandRow="1">
                <a:tableStyleId>{5C22544A-7EE6-4342-B048-85BDC9FD1C3A}</a:tableStyleId>
              </a:tblPr>
              <a:tblGrid>
                <a:gridCol w="2542049"/>
                <a:gridCol w="6538864"/>
              </a:tblGrid>
              <a:tr h="81217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Assessment Time:</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Marks:</a:t>
                      </a:r>
                      <a:endParaRPr lang="en-GB"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dirty="0" smtClean="0">
                          <a:solidFill>
                            <a:schemeClr val="bg1"/>
                          </a:solidFill>
                          <a:effectLst/>
                          <a:latin typeface="+mn-lt"/>
                          <a:ea typeface="+mn-ea"/>
                          <a:cs typeface="+mn-cs"/>
                        </a:rPr>
                        <a:t>21–23 minutes (including 5 minutes preparation time)</a:t>
                      </a:r>
                      <a:endParaRPr lang="en-GB" dirty="0" smtClean="0">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72</a:t>
                      </a:r>
                      <a:r>
                        <a:rPr lang="en-GB" baseline="0" dirty="0" smtClean="0"/>
                        <a:t> Marks total</a:t>
                      </a:r>
                    </a:p>
                  </a:txBody>
                  <a:tcPr/>
                </a:tc>
              </a:tr>
              <a:tr h="1486688">
                <a:tc>
                  <a:txBody>
                    <a:bodyPr/>
                    <a:lstStyle/>
                    <a:p>
                      <a:pPr marL="0" indent="0" rtl="0">
                        <a:buFont typeface="Arial" panose="020B0604020202020204" pitchFamily="34" charset="0"/>
                        <a:buNone/>
                      </a:pPr>
                      <a:r>
                        <a:rPr lang="en-US" sz="1600" b="1" i="0" u="none" strike="noStrike" kern="1200" dirty="0" smtClean="0">
                          <a:solidFill>
                            <a:schemeClr val="dk1"/>
                          </a:solidFill>
                          <a:effectLst/>
                          <a:latin typeface="+mn-lt"/>
                          <a:ea typeface="+mn-ea"/>
                          <a:cs typeface="+mn-cs"/>
                        </a:rPr>
                        <a:t>Task</a:t>
                      </a:r>
                      <a:r>
                        <a:rPr lang="en-US" sz="1600" b="1" i="0" u="none" strike="noStrike" kern="1200" baseline="0" dirty="0" smtClean="0">
                          <a:solidFill>
                            <a:schemeClr val="dk1"/>
                          </a:solidFill>
                          <a:effectLst/>
                          <a:latin typeface="+mn-lt"/>
                          <a:ea typeface="+mn-ea"/>
                          <a:cs typeface="+mn-cs"/>
                        </a:rPr>
                        <a:t> 1: </a:t>
                      </a:r>
                    </a:p>
                    <a:p>
                      <a:pPr marL="0" indent="0" rtl="0">
                        <a:buFont typeface="Arial" panose="020B0604020202020204" pitchFamily="34" charset="0"/>
                        <a:buNone/>
                      </a:pPr>
                      <a:endParaRPr lang="en-US" sz="1600" b="1" i="0" u="none" strike="noStrike" kern="1200" baseline="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Spontaneous theme-based discussion based on stimulus card </a:t>
                      </a: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30 marks</a:t>
                      </a: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5 minutes preparation</a:t>
                      </a: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6–7 minutes discussion</a:t>
                      </a:r>
                      <a:endParaRPr lang="en-GB" sz="1600" dirty="0"/>
                    </a:p>
                  </a:txBody>
                  <a:tcPr/>
                </a:tc>
                <a:tc>
                  <a:txBody>
                    <a:bodyPr/>
                    <a:lstStyle/>
                    <a:p>
                      <a:pPr marL="285750" indent="-285750" rtl="0">
                        <a:buFont typeface="Arial" panose="020B0604020202020204" pitchFamily="34" charset="0"/>
                        <a:buChar char="•"/>
                      </a:pPr>
                      <a:r>
                        <a:rPr lang="en-GB" sz="1600" b="0" i="0" u="none" strike="noStrike" kern="1200" dirty="0" smtClean="0">
                          <a:solidFill>
                            <a:schemeClr val="dk1"/>
                          </a:solidFill>
                          <a:effectLst/>
                          <a:latin typeface="+mn-lt"/>
                          <a:ea typeface="+mn-ea"/>
                          <a:cs typeface="+mn-cs"/>
                        </a:rPr>
                        <a:t>Candidates are provided with a choice of two stimulus</a:t>
                      </a:r>
                      <a:r>
                        <a:rPr lang="en-GB" sz="1600" b="0" i="0" u="none" strike="noStrike" kern="1200" baseline="0" dirty="0" smtClean="0">
                          <a:solidFill>
                            <a:schemeClr val="dk1"/>
                          </a:solidFill>
                          <a:effectLst/>
                          <a:latin typeface="+mn-lt"/>
                          <a:ea typeface="+mn-ea"/>
                          <a:cs typeface="+mn-cs"/>
                        </a:rPr>
                        <a:t> </a:t>
                      </a:r>
                      <a:r>
                        <a:rPr lang="en-GB" sz="1600" b="0" i="0" u="none" strike="noStrike" kern="1200" dirty="0" smtClean="0">
                          <a:solidFill>
                            <a:schemeClr val="dk1"/>
                          </a:solidFill>
                          <a:effectLst/>
                          <a:latin typeface="+mn-lt"/>
                          <a:ea typeface="+mn-ea"/>
                          <a:cs typeface="+mn-cs"/>
                        </a:rPr>
                        <a:t>cards on the day of assessment, on two</a:t>
                      </a:r>
                      <a:r>
                        <a:rPr lang="en-GB" sz="1600" b="0" i="0" u="none" strike="noStrike" kern="1200" baseline="0" dirty="0" smtClean="0">
                          <a:solidFill>
                            <a:schemeClr val="dk1"/>
                          </a:solidFill>
                          <a:effectLst/>
                          <a:latin typeface="+mn-lt"/>
                          <a:ea typeface="+mn-ea"/>
                          <a:cs typeface="+mn-cs"/>
                        </a:rPr>
                        <a:t> </a:t>
                      </a:r>
                      <a:r>
                        <a:rPr lang="en-GB" sz="1600" b="0" i="0" u="none" strike="noStrike" kern="1200" dirty="0" smtClean="0">
                          <a:solidFill>
                            <a:schemeClr val="dk1"/>
                          </a:solidFill>
                          <a:effectLst/>
                          <a:latin typeface="+mn-lt"/>
                          <a:ea typeface="+mn-ea"/>
                          <a:cs typeface="+mn-cs"/>
                        </a:rPr>
                        <a:t>different sub-themes, following a sequence outlined by Pearson. Candidates</a:t>
                      </a:r>
                      <a:r>
                        <a:rPr lang="en-GB" sz="1600" b="0" i="0" u="none" strike="noStrike" kern="1200" baseline="0" dirty="0" smtClean="0">
                          <a:solidFill>
                            <a:schemeClr val="dk1"/>
                          </a:solidFill>
                          <a:effectLst/>
                          <a:latin typeface="+mn-lt"/>
                          <a:ea typeface="+mn-ea"/>
                          <a:cs typeface="+mn-cs"/>
                        </a:rPr>
                        <a:t> see the card only after the choice has been made.</a:t>
                      </a:r>
                      <a:endParaRPr lang="en-US" sz="16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i="0" u="none" strike="noStrike" kern="1200" dirty="0" smtClean="0">
                          <a:solidFill>
                            <a:schemeClr val="dk1"/>
                          </a:solidFill>
                          <a:effectLst/>
                          <a:latin typeface="+mn-lt"/>
                          <a:ea typeface="+mn-ea"/>
                          <a:cs typeface="+mn-cs"/>
                        </a:rPr>
                        <a:t>Stimulus card contains 2 statements (A &amp;</a:t>
                      </a:r>
                      <a:r>
                        <a:rPr lang="en-US" sz="1600" b="0" i="0" u="none" strike="noStrike" kern="1200" baseline="0" dirty="0" smtClean="0">
                          <a:solidFill>
                            <a:schemeClr val="dk1"/>
                          </a:solidFill>
                          <a:effectLst/>
                          <a:latin typeface="+mn-lt"/>
                          <a:ea typeface="+mn-ea"/>
                          <a:cs typeface="+mn-cs"/>
                        </a:rPr>
                        <a:t> </a:t>
                      </a:r>
                      <a:r>
                        <a:rPr lang="en-US" sz="1600" b="0" i="0" u="none" strike="noStrike" kern="1200" dirty="0" smtClean="0">
                          <a:solidFill>
                            <a:schemeClr val="dk1"/>
                          </a:solidFill>
                          <a:effectLst/>
                          <a:latin typeface="+mn-lt"/>
                          <a:ea typeface="+mn-ea"/>
                          <a:cs typeface="+mn-cs"/>
                        </a:rPr>
                        <a:t>B) offering different views on a sub-theme. </a:t>
                      </a: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u="none" strike="noStrike" kern="1200" dirty="0" smtClean="0">
                        <a:solidFill>
                          <a:schemeClr val="dk1"/>
                        </a:solidFill>
                        <a:effectLst/>
                        <a:latin typeface="+mn-lt"/>
                        <a:ea typeface="+mn-ea"/>
                        <a:cs typeface="+mn-cs"/>
                      </a:endParaRP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i="0" u="none" strike="noStrike" kern="1200" dirty="0" smtClean="0">
                          <a:solidFill>
                            <a:schemeClr val="dk1"/>
                          </a:solidFill>
                          <a:effectLst/>
                          <a:latin typeface="+mn-lt"/>
                          <a:ea typeface="+mn-ea"/>
                          <a:cs typeface="+mn-cs"/>
                        </a:rPr>
                        <a:t>Candidates select 1 statement from the 2 given on the card. </a:t>
                      </a: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u="none" strike="noStrike" kern="1200" dirty="0" smtClean="0">
                        <a:solidFill>
                          <a:schemeClr val="dk1"/>
                        </a:solidFill>
                        <a:effectLst/>
                        <a:latin typeface="+mn-lt"/>
                        <a:ea typeface="+mn-ea"/>
                        <a:cs typeface="+mn-cs"/>
                      </a:endParaRP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i="0" u="none" strike="noStrike" kern="1200" dirty="0" smtClean="0">
                          <a:solidFill>
                            <a:schemeClr val="dk1"/>
                          </a:solidFill>
                          <a:effectLst/>
                          <a:latin typeface="+mn-lt"/>
                          <a:ea typeface="+mn-ea"/>
                          <a:cs typeface="+mn-cs"/>
                        </a:rPr>
                        <a:t>Candidates have 5 minutes’ supervised preparation time to consider the stimulus card &amp; may make notes for this task. </a:t>
                      </a: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b="0" i="0" u="none" strike="noStrike" kern="1200" dirty="0" smtClean="0">
                        <a:solidFill>
                          <a:schemeClr val="dk1"/>
                        </a:solidFill>
                        <a:effectLst/>
                        <a:latin typeface="+mn-lt"/>
                        <a:ea typeface="+mn-ea"/>
                        <a:cs typeface="+mn-cs"/>
                      </a:endParaRP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b="0" i="0" u="none" strike="noStrike" kern="1200" dirty="0" smtClean="0">
                          <a:solidFill>
                            <a:schemeClr val="dk1"/>
                          </a:solidFill>
                          <a:effectLst/>
                          <a:latin typeface="+mn-lt"/>
                          <a:ea typeface="+mn-ea"/>
                          <a:cs typeface="+mn-cs"/>
                        </a:rPr>
                        <a:t>Candidates tell the TE which statement</a:t>
                      </a:r>
                      <a:r>
                        <a:rPr lang="en-US" sz="1600" b="0" i="0" u="none" strike="noStrike" kern="1200" baseline="0" dirty="0" smtClean="0">
                          <a:solidFill>
                            <a:schemeClr val="dk1"/>
                          </a:solidFill>
                          <a:effectLst/>
                          <a:latin typeface="+mn-lt"/>
                          <a:ea typeface="+mn-ea"/>
                          <a:cs typeface="+mn-cs"/>
                        </a:rPr>
                        <a:t> they have chosen before the discussion begins.</a:t>
                      </a: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600" b="0" i="0" u="none" strike="noStrike" kern="1200" baseline="0" dirty="0" smtClean="0">
                        <a:solidFill>
                          <a:schemeClr val="dk1"/>
                        </a:solidFill>
                        <a:effectLst/>
                        <a:latin typeface="+mn-lt"/>
                        <a:ea typeface="+mn-ea"/>
                        <a:cs typeface="+mn-cs"/>
                      </a:endParaRPr>
                    </a:p>
                  </a:txBody>
                  <a:tcPr/>
                </a:tc>
              </a:tr>
            </a:tbl>
          </a:graphicData>
        </a:graphic>
      </p:graphicFrame>
    </p:spTree>
    <p:extLst>
      <p:ext uri="{BB962C8B-B14F-4D97-AF65-F5344CB8AC3E}">
        <p14:creationId xmlns:p14="http://schemas.microsoft.com/office/powerpoint/2010/main" val="59616575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chemeClr val="tx2"/>
                </a:solidFill>
              </a:rPr>
              <a:t>A Level Paper 3 </a:t>
            </a:r>
            <a:r>
              <a:rPr lang="en-GB" sz="3200" b="1" dirty="0">
                <a:solidFill>
                  <a:schemeClr val="tx2"/>
                </a:solidFill>
              </a:rPr>
              <a:t/>
            </a:r>
            <a:br>
              <a:rPr lang="en-GB" sz="3200" b="1" dirty="0">
                <a:solidFill>
                  <a:schemeClr val="tx2"/>
                </a:solidFill>
              </a:rPr>
            </a:br>
            <a:r>
              <a:rPr lang="en-GB" sz="2700" b="1" dirty="0">
                <a:solidFill>
                  <a:schemeClr val="tx2"/>
                </a:solidFill>
              </a:rPr>
              <a:t>Speaking</a:t>
            </a:r>
            <a:endParaRPr lang="en-US" sz="27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677800632"/>
              </p:ext>
            </p:extLst>
          </p:nvPr>
        </p:nvGraphicFramePr>
        <p:xfrm>
          <a:off x="43710" y="1600200"/>
          <a:ext cx="9080913" cy="4195454"/>
        </p:xfrm>
        <a:graphic>
          <a:graphicData uri="http://schemas.openxmlformats.org/drawingml/2006/table">
            <a:tbl>
              <a:tblPr firstRow="1" bandRow="1">
                <a:tableStyleId>{5C22544A-7EE6-4342-B048-85BDC9FD1C3A}</a:tableStyleId>
              </a:tblPr>
              <a:tblGrid>
                <a:gridCol w="2542049"/>
                <a:gridCol w="6538864"/>
              </a:tblGrid>
              <a:tr h="81217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Assessment Time:</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Marks:</a:t>
                      </a:r>
                      <a:endParaRPr lang="en-GB"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dirty="0" smtClean="0">
                          <a:solidFill>
                            <a:schemeClr val="bg1"/>
                          </a:solidFill>
                          <a:effectLst/>
                          <a:latin typeface="+mn-lt"/>
                          <a:ea typeface="+mn-ea"/>
                          <a:cs typeface="+mn-cs"/>
                        </a:rPr>
                        <a:t>21–23 minutes (including 5 minutes preparation time)</a:t>
                      </a:r>
                      <a:endParaRPr lang="en-GB" dirty="0" smtClean="0">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72</a:t>
                      </a:r>
                      <a:r>
                        <a:rPr lang="en-GB" baseline="0" dirty="0" smtClean="0"/>
                        <a:t> Marks total</a:t>
                      </a:r>
                    </a:p>
                  </a:txBody>
                  <a:tcPr/>
                </a:tc>
              </a:tr>
              <a:tr h="1486688">
                <a:tc>
                  <a:txBody>
                    <a:bodyPr/>
                    <a:lstStyle/>
                    <a:p>
                      <a:pPr marL="0" indent="0" rtl="0">
                        <a:buFont typeface="Arial" panose="020B0604020202020204" pitchFamily="34" charset="0"/>
                        <a:buNone/>
                      </a:pPr>
                      <a:r>
                        <a:rPr lang="en-US" sz="1600" b="1" i="0" u="none" strike="noStrike" kern="1200" dirty="0" smtClean="0">
                          <a:solidFill>
                            <a:schemeClr val="dk1"/>
                          </a:solidFill>
                          <a:effectLst/>
                          <a:latin typeface="+mn-lt"/>
                          <a:ea typeface="+mn-ea"/>
                          <a:cs typeface="+mn-cs"/>
                        </a:rPr>
                        <a:t>Task</a:t>
                      </a:r>
                      <a:r>
                        <a:rPr lang="en-US" sz="1600" b="1" i="0" u="none" strike="noStrike" kern="1200" baseline="0" dirty="0" smtClean="0">
                          <a:solidFill>
                            <a:schemeClr val="dk1"/>
                          </a:solidFill>
                          <a:effectLst/>
                          <a:latin typeface="+mn-lt"/>
                          <a:ea typeface="+mn-ea"/>
                          <a:cs typeface="+mn-cs"/>
                        </a:rPr>
                        <a:t> 1 </a:t>
                      </a:r>
                      <a:r>
                        <a:rPr lang="en-GB" sz="1600" b="1" i="0" u="none" strike="noStrike" kern="1200" baseline="0" noProof="0" dirty="0" err="1" smtClean="0">
                          <a:solidFill>
                            <a:schemeClr val="dk1"/>
                          </a:solidFill>
                          <a:effectLst/>
                          <a:latin typeface="+mn-lt"/>
                          <a:ea typeface="+mn-ea"/>
                          <a:cs typeface="+mn-cs"/>
                        </a:rPr>
                        <a:t>cont</a:t>
                      </a:r>
                      <a:r>
                        <a:rPr lang="en-US" sz="1600" b="1" i="0" u="none" strike="noStrike" kern="1200" baseline="0" dirty="0" smtClean="0">
                          <a:solidFill>
                            <a:schemeClr val="dk1"/>
                          </a:solidFill>
                          <a:effectLst/>
                          <a:latin typeface="+mn-lt"/>
                          <a:ea typeface="+mn-ea"/>
                          <a:cs typeface="+mn-cs"/>
                        </a:rPr>
                        <a:t>: </a:t>
                      </a:r>
                    </a:p>
                    <a:p>
                      <a:pPr marL="0" indent="0" rtl="0">
                        <a:buFont typeface="Arial" panose="020B0604020202020204" pitchFamily="34" charset="0"/>
                        <a:buNone/>
                      </a:pPr>
                      <a:endParaRPr lang="en-US" sz="1600" b="1" i="0" u="none" strike="noStrike" kern="1200" baseline="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Spontaneous theme-based discussion based on stimulus card </a:t>
                      </a: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30 marks</a:t>
                      </a: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5 minutes preparation</a:t>
                      </a: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6–7 minutes discussion</a:t>
                      </a:r>
                      <a:endParaRPr lang="en-GB" sz="1600" dirty="0"/>
                    </a:p>
                  </a:txBody>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600" dirty="0" smtClean="0"/>
                        <a:t>There are two parts to the discussion:</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800" dirty="0" smtClean="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dirty="0" smtClean="0"/>
                        <a:t>Part 1</a:t>
                      </a:r>
                      <a:r>
                        <a:rPr lang="en-US" sz="1600" dirty="0" smtClean="0"/>
                        <a:t>: The TE asks the 2 compulsory questions on the card.</a:t>
                      </a:r>
                      <a:r>
                        <a:rPr lang="en-US" sz="1600" baseline="0" dirty="0" smtClean="0"/>
                        <a:t> </a:t>
                      </a:r>
                      <a:r>
                        <a:rPr lang="en-US" sz="1600" dirty="0" smtClean="0"/>
                        <a:t>The candidate leads the discussion and the TE helps to develop the discussion by asking appropriate follow up questions.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dirty="0" smtClean="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b="1" dirty="0" smtClean="0"/>
                        <a:t>Part 2</a:t>
                      </a:r>
                      <a:r>
                        <a:rPr lang="en-US" sz="1600" dirty="0" smtClean="0"/>
                        <a:t>: The TE broadens the discussion to cover other aspects of the overall Theme.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800" dirty="0" smtClean="0"/>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600" dirty="0" smtClean="0"/>
                        <a:t>Generic questions provided by Pearson as a guide to the questions the TE should use to help the student to </a:t>
                      </a:r>
                      <a:r>
                        <a:rPr lang="en-GB" sz="1600" dirty="0" smtClean="0"/>
                        <a:t>meet the requirements of the assessment criteria, i.e. to elicit examples and information to demonstrate their knowledge and understanding of the cultural and social context and to analyse aspects of the Theme by developing and justifying arguments and forming conclusions.</a:t>
                      </a:r>
                      <a:endParaRPr lang="en-GB" sz="1600" noProof="0" dirty="0"/>
                    </a:p>
                  </a:txBody>
                  <a:tcPr/>
                </a:tc>
              </a:tr>
            </a:tbl>
          </a:graphicData>
        </a:graphic>
      </p:graphicFrame>
    </p:spTree>
    <p:extLst>
      <p:ext uri="{BB962C8B-B14F-4D97-AF65-F5344CB8AC3E}">
        <p14:creationId xmlns:p14="http://schemas.microsoft.com/office/powerpoint/2010/main" val="16937713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25476" y="1600200"/>
            <a:ext cx="7761324" cy="4525963"/>
          </a:xfrm>
        </p:spPr>
        <p:txBody>
          <a:bodyPr/>
          <a:lstStyle/>
          <a:p>
            <a:pPr marL="0" indent="0">
              <a:buNone/>
            </a:pPr>
            <a:r>
              <a:rPr lang="en-GB" b="1" dirty="0">
                <a:solidFill>
                  <a:schemeClr val="tx2"/>
                </a:solidFill>
              </a:rPr>
              <a:t>Looking at the </a:t>
            </a:r>
            <a:r>
              <a:rPr lang="en-GB" b="1" dirty="0" smtClean="0">
                <a:solidFill>
                  <a:schemeClr val="tx2"/>
                </a:solidFill>
              </a:rPr>
              <a:t>SAMs:</a:t>
            </a:r>
          </a:p>
          <a:p>
            <a:pPr marL="0" indent="0">
              <a:buNone/>
            </a:pPr>
            <a:endParaRPr lang="en-GB" b="1" dirty="0">
              <a:solidFill>
                <a:schemeClr val="tx2"/>
              </a:solidFill>
            </a:endParaRPr>
          </a:p>
          <a:p>
            <a:pPr marL="0" indent="0">
              <a:buNone/>
            </a:pPr>
            <a:r>
              <a:rPr lang="en-GB" b="1" dirty="0" smtClean="0">
                <a:solidFill>
                  <a:schemeClr val="tx2"/>
                </a:solidFill>
              </a:rPr>
              <a:t>AL </a:t>
            </a:r>
            <a:r>
              <a:rPr lang="en-GB" b="1" dirty="0">
                <a:solidFill>
                  <a:schemeClr val="tx2"/>
                </a:solidFill>
              </a:rPr>
              <a:t>level Paper </a:t>
            </a:r>
            <a:r>
              <a:rPr lang="en-GB" b="1" dirty="0" smtClean="0">
                <a:solidFill>
                  <a:schemeClr val="tx2"/>
                </a:solidFill>
              </a:rPr>
              <a:t>3</a:t>
            </a:r>
          </a:p>
          <a:p>
            <a:pPr>
              <a:buFont typeface="Arial" charset="0"/>
              <a:buChar char="•"/>
            </a:pPr>
            <a:endParaRPr lang="en-GB" b="1" dirty="0">
              <a:solidFill>
                <a:schemeClr val="tx2"/>
              </a:solidFill>
            </a:endParaRPr>
          </a:p>
          <a:p>
            <a:pPr>
              <a:buFont typeface="Arial" charset="0"/>
              <a:buChar char="•"/>
            </a:pPr>
            <a:r>
              <a:rPr lang="en-GB" b="1" dirty="0" smtClean="0">
                <a:solidFill>
                  <a:schemeClr val="tx2"/>
                </a:solidFill>
              </a:rPr>
              <a:t>Task 1</a:t>
            </a:r>
            <a:endParaRPr lang="en-GB" b="1" dirty="0">
              <a:solidFill>
                <a:schemeClr val="tx2"/>
              </a:solidFill>
            </a:endParaRPr>
          </a:p>
          <a:p>
            <a:endParaRPr lang="en-US" dirty="0"/>
          </a:p>
        </p:txBody>
      </p:sp>
    </p:spTree>
    <p:extLst>
      <p:ext uri="{BB962C8B-B14F-4D97-AF65-F5344CB8AC3E}">
        <p14:creationId xmlns:p14="http://schemas.microsoft.com/office/powerpoint/2010/main" val="18769529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chemeClr val="tx2"/>
                </a:solidFill>
              </a:rPr>
              <a:t>A Level Paper 3 </a:t>
            </a:r>
            <a:r>
              <a:rPr lang="en-GB" sz="3200" b="1" dirty="0">
                <a:solidFill>
                  <a:schemeClr val="tx2"/>
                </a:solidFill>
              </a:rPr>
              <a:t/>
            </a:r>
            <a:br>
              <a:rPr lang="en-GB" sz="3200" b="1" dirty="0">
                <a:solidFill>
                  <a:schemeClr val="tx2"/>
                </a:solidFill>
              </a:rPr>
            </a:br>
            <a:r>
              <a:rPr lang="en-GB" sz="2700" b="1" dirty="0">
                <a:solidFill>
                  <a:schemeClr val="tx2"/>
                </a:solidFill>
              </a:rPr>
              <a:t>Speaking</a:t>
            </a:r>
            <a:endParaRPr lang="en-US" sz="27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044003590"/>
              </p:ext>
            </p:extLst>
          </p:nvPr>
        </p:nvGraphicFramePr>
        <p:xfrm>
          <a:off x="43710" y="1600200"/>
          <a:ext cx="9080913" cy="4774574"/>
        </p:xfrm>
        <a:graphic>
          <a:graphicData uri="http://schemas.openxmlformats.org/drawingml/2006/table">
            <a:tbl>
              <a:tblPr firstRow="1" bandRow="1">
                <a:tableStyleId>{5C22544A-7EE6-4342-B048-85BDC9FD1C3A}</a:tableStyleId>
              </a:tblPr>
              <a:tblGrid>
                <a:gridCol w="2542049"/>
                <a:gridCol w="6538864"/>
              </a:tblGrid>
              <a:tr h="81217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Assessment Time:</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Marks:</a:t>
                      </a:r>
                      <a:endParaRPr lang="en-GB"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dirty="0" smtClean="0">
                          <a:solidFill>
                            <a:schemeClr val="bg1"/>
                          </a:solidFill>
                          <a:effectLst/>
                          <a:latin typeface="+mn-lt"/>
                          <a:ea typeface="+mn-ea"/>
                          <a:cs typeface="+mn-cs"/>
                        </a:rPr>
                        <a:t>21–23 minutes (including 5 minutes preparation time)</a:t>
                      </a:r>
                      <a:endParaRPr lang="en-GB" dirty="0" smtClean="0">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72 Marks total </a:t>
                      </a:r>
                    </a:p>
                  </a:txBody>
                  <a:tcPr/>
                </a:tc>
              </a:tr>
              <a:tr h="1486688">
                <a:tc>
                  <a:txBody>
                    <a:bodyPr/>
                    <a:lstStyle/>
                    <a:p>
                      <a:pPr marL="0" indent="0" rtl="0">
                        <a:buFont typeface="Arial" panose="020B0604020202020204" pitchFamily="34" charset="0"/>
                        <a:buNone/>
                      </a:pPr>
                      <a:r>
                        <a:rPr lang="en-US" sz="1600" b="1" i="0" u="none" strike="noStrike" kern="1200" dirty="0" smtClean="0">
                          <a:solidFill>
                            <a:schemeClr val="dk1"/>
                          </a:solidFill>
                          <a:effectLst/>
                          <a:latin typeface="+mn-lt"/>
                          <a:ea typeface="+mn-ea"/>
                          <a:cs typeface="+mn-cs"/>
                        </a:rPr>
                        <a:t>Task</a:t>
                      </a:r>
                      <a:r>
                        <a:rPr lang="en-US" sz="1600" b="0" i="0" u="none" strike="noStrike" kern="1200" baseline="0" dirty="0" smtClean="0">
                          <a:solidFill>
                            <a:schemeClr val="dk1"/>
                          </a:solidFill>
                          <a:effectLst/>
                          <a:latin typeface="+mn-lt"/>
                          <a:ea typeface="+mn-ea"/>
                          <a:cs typeface="+mn-cs"/>
                        </a:rPr>
                        <a:t> </a:t>
                      </a:r>
                      <a:r>
                        <a:rPr lang="en-US" sz="1600" b="1" i="0" u="none" strike="noStrike" kern="1200" dirty="0" smtClean="0">
                          <a:solidFill>
                            <a:schemeClr val="dk1"/>
                          </a:solidFill>
                          <a:effectLst/>
                          <a:latin typeface="+mn-lt"/>
                          <a:ea typeface="+mn-ea"/>
                          <a:cs typeface="+mn-cs"/>
                        </a:rPr>
                        <a:t>2</a:t>
                      </a:r>
                    </a:p>
                    <a:p>
                      <a:pPr marL="0" indent="0" rtl="0">
                        <a:buFont typeface="Arial" panose="020B0604020202020204" pitchFamily="34" charset="0"/>
                        <a:buNone/>
                      </a:pPr>
                      <a:endParaRPr lang="en-US" sz="1600" b="1"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Presentation and discussion</a:t>
                      </a:r>
                      <a:r>
                        <a:rPr lang="en-US" sz="1600" b="0" i="0" u="none" strike="noStrike" kern="1200" baseline="0" dirty="0" smtClean="0">
                          <a:solidFill>
                            <a:schemeClr val="dk1"/>
                          </a:solidFill>
                          <a:effectLst/>
                          <a:latin typeface="+mn-lt"/>
                          <a:ea typeface="+mn-ea"/>
                          <a:cs typeface="+mn-cs"/>
                        </a:rPr>
                        <a:t> on candidate’s independent research project (IRP)</a:t>
                      </a: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42 marks</a:t>
                      </a:r>
                    </a:p>
                    <a:p>
                      <a:pPr marL="285750" indent="-285750" rtl="0">
                        <a:buFont typeface="Arial" panose="020B0604020202020204" pitchFamily="34" charset="0"/>
                        <a:buChar char="•"/>
                      </a:pPr>
                      <a:endParaRPr lang="en-US" sz="800" b="0" dirty="0" smtClean="0">
                        <a:effectLst/>
                      </a:endParaRPr>
                    </a:p>
                    <a:p>
                      <a:pPr marL="285750" indent="-285750" rtl="0">
                        <a:buFont typeface="Arial" panose="020B0604020202020204" pitchFamily="34" charset="0"/>
                        <a:buChar char="•"/>
                      </a:pPr>
                      <a:endParaRPr lang="en-US" sz="800" b="0" i="0" u="none" strike="noStrike" kern="1200" dirty="0" smtClean="0">
                        <a:solidFill>
                          <a:schemeClr val="dk1"/>
                        </a:solidFill>
                        <a:effectLst/>
                        <a:latin typeface="+mn-lt"/>
                        <a:ea typeface="+mn-ea"/>
                        <a:cs typeface="+mn-cs"/>
                      </a:endParaRPr>
                    </a:p>
                    <a:p>
                      <a:pPr marL="285750" indent="-285750" rtl="0">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10–11 minutes discussion (including</a:t>
                      </a:r>
                      <a:r>
                        <a:rPr lang="en-US" sz="1600" b="0" i="0" u="none" strike="noStrike" kern="1200" baseline="0" dirty="0" smtClean="0">
                          <a:solidFill>
                            <a:schemeClr val="dk1"/>
                          </a:solidFill>
                          <a:effectLst/>
                          <a:latin typeface="+mn-lt"/>
                          <a:ea typeface="+mn-ea"/>
                          <a:cs typeface="+mn-cs"/>
                        </a:rPr>
                        <a:t> 2 minutes presentation)</a:t>
                      </a:r>
                      <a:endParaRPr lang="en-US" sz="1600" b="0" dirty="0" smtClean="0">
                        <a:effectLst/>
                      </a:endParaRPr>
                    </a:p>
                    <a:p>
                      <a:r>
                        <a:rPr lang="en-US" sz="1600" dirty="0" smtClean="0"/>
                        <a:t/>
                      </a:r>
                      <a:br>
                        <a:rPr lang="en-US" sz="1600" dirty="0" smtClean="0"/>
                      </a:br>
                      <a:endParaRPr lang="en-GB" sz="1600" dirty="0"/>
                    </a:p>
                  </a:txBody>
                  <a:tcPr/>
                </a:tc>
                <a:tc>
                  <a:txBody>
                    <a:bodyPr/>
                    <a:lstStyle/>
                    <a:p>
                      <a:pPr marL="285750" marR="0" indent="-285750"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r>
                        <a:rPr lang="en-US" sz="1600" b="0" i="0" u="none" strike="noStrike" kern="1200" dirty="0" smtClean="0">
                          <a:solidFill>
                            <a:schemeClr val="dk1"/>
                          </a:solidFill>
                          <a:effectLst/>
                          <a:latin typeface="+mn-lt"/>
                          <a:ea typeface="+mn-ea"/>
                          <a:cs typeface="+mn-cs"/>
                        </a:rPr>
                        <a:t>Candidates select a subject of interest to them </a:t>
                      </a:r>
                      <a:r>
                        <a:rPr lang="en-US" sz="1600" b="0" i="0" u="none" strike="noStrike" kern="1200" baseline="0" dirty="0" smtClean="0">
                          <a:solidFill>
                            <a:schemeClr val="dk1"/>
                          </a:solidFill>
                          <a:effectLst/>
                          <a:latin typeface="+mn-lt"/>
                          <a:ea typeface="+mn-ea"/>
                          <a:cs typeface="+mn-cs"/>
                        </a:rPr>
                        <a:t>related to the cultural and social context of German-speaking countries and communities</a:t>
                      </a:r>
                    </a:p>
                    <a:p>
                      <a:pPr marL="285750" marR="0" indent="-285750" algn="l" defTabSz="457200" rtl="0" eaLnBrk="1" fontAlgn="base" latinLnBrk="0" hangingPunct="1">
                        <a:lnSpc>
                          <a:spcPct val="100000"/>
                        </a:lnSpc>
                        <a:spcBef>
                          <a:spcPts val="0"/>
                        </a:spcBef>
                        <a:spcAft>
                          <a:spcPts val="0"/>
                        </a:spcAft>
                        <a:buClrTx/>
                        <a:buSzTx/>
                        <a:buFont typeface="Arial" panose="020B0604020202020204" pitchFamily="34" charset="0"/>
                        <a:buChar char="•"/>
                        <a:tabLst/>
                        <a:defRPr/>
                      </a:pPr>
                      <a:endParaRPr lang="en-US" sz="600" b="0" i="0" u="none" strike="noStrike" kern="1200" baseline="0" dirty="0" smtClean="0">
                        <a:solidFill>
                          <a:schemeClr val="dk1"/>
                        </a:solidFill>
                        <a:effectLst/>
                        <a:latin typeface="+mn-lt"/>
                        <a:ea typeface="+mn-ea"/>
                        <a:cs typeface="+mn-cs"/>
                      </a:endParaRPr>
                    </a:p>
                    <a:p>
                      <a:pPr marL="285750" marR="0" indent="-285750" algn="l" defTabSz="457200" rtl="0" eaLnBrk="1" fontAlgn="base" latinLnBrk="0" hangingPunct="1">
                        <a:lnSpc>
                          <a:spcPct val="100000"/>
                        </a:lnSpc>
                        <a:spcBef>
                          <a:spcPts val="0"/>
                        </a:spcBef>
                        <a:spcAft>
                          <a:spcPts val="0"/>
                        </a:spcAft>
                        <a:buClrTx/>
                        <a:buSzTx/>
                        <a:buFont typeface="Arial" charset="0"/>
                        <a:buChar char="•"/>
                        <a:tabLst/>
                        <a:defRPr/>
                      </a:pPr>
                      <a:r>
                        <a:rPr lang="en-US" sz="1600" b="0" i="0" u="none" strike="noStrike" kern="1200" dirty="0" smtClean="0">
                          <a:solidFill>
                            <a:schemeClr val="dk1"/>
                          </a:solidFill>
                          <a:effectLst/>
                          <a:latin typeface="+mn-lt"/>
                          <a:ea typeface="+mn-ea"/>
                          <a:cs typeface="+mn-cs"/>
                        </a:rPr>
                        <a:t>The IRP must not be based on the literary works or films studied for Paper 2 but may</a:t>
                      </a:r>
                      <a:r>
                        <a:rPr lang="en-US" sz="1600" b="0" i="0" u="none" strike="noStrike" kern="1200" baseline="0" dirty="0" smtClean="0">
                          <a:solidFill>
                            <a:schemeClr val="dk1"/>
                          </a:solidFill>
                          <a:effectLst/>
                          <a:latin typeface="+mn-lt"/>
                          <a:ea typeface="+mn-ea"/>
                          <a:cs typeface="+mn-cs"/>
                        </a:rPr>
                        <a:t> </a:t>
                      </a:r>
                      <a:r>
                        <a:rPr lang="en-US" sz="1600" b="0" i="0" u="none" strike="noStrike" kern="1200" dirty="0" smtClean="0">
                          <a:solidFill>
                            <a:schemeClr val="dk1"/>
                          </a:solidFill>
                          <a:effectLst/>
                          <a:latin typeface="+mn-lt"/>
                          <a:ea typeface="+mn-ea"/>
                          <a:cs typeface="+mn-cs"/>
                        </a:rPr>
                        <a:t>focus on a wider exploration of the author or film-maker</a:t>
                      </a:r>
                    </a:p>
                    <a:p>
                      <a:pPr marL="285750" marR="0" indent="-285750" algn="l" defTabSz="457200" rtl="0" eaLnBrk="1" fontAlgn="base" latinLnBrk="0" hangingPunct="1">
                        <a:lnSpc>
                          <a:spcPct val="100000"/>
                        </a:lnSpc>
                        <a:spcBef>
                          <a:spcPts val="0"/>
                        </a:spcBef>
                        <a:spcAft>
                          <a:spcPts val="0"/>
                        </a:spcAft>
                        <a:buClrTx/>
                        <a:buSzTx/>
                        <a:buFont typeface="Arial" charset="0"/>
                        <a:buChar char="•"/>
                        <a:tabLst/>
                        <a:defRPr/>
                      </a:pPr>
                      <a:endParaRPr lang="en-US" sz="600" b="0" i="0" u="none" strike="noStrike" kern="1200" dirty="0" smtClean="0">
                        <a:solidFill>
                          <a:schemeClr val="dk1"/>
                        </a:solidFill>
                        <a:effectLst/>
                        <a:latin typeface="+mn-lt"/>
                        <a:ea typeface="+mn-ea"/>
                        <a:cs typeface="+mn-cs"/>
                      </a:endParaRPr>
                    </a:p>
                    <a:p>
                      <a:pPr marL="285750" marR="0" indent="-285750" algn="l" defTabSz="457200" rtl="0" eaLnBrk="1" fontAlgn="base" latinLnBrk="0" hangingPunct="1">
                        <a:lnSpc>
                          <a:spcPct val="100000"/>
                        </a:lnSpc>
                        <a:spcBef>
                          <a:spcPts val="0"/>
                        </a:spcBef>
                        <a:spcAft>
                          <a:spcPts val="0"/>
                        </a:spcAft>
                        <a:buClrTx/>
                        <a:buSzTx/>
                        <a:buFont typeface="Arial" charset="0"/>
                        <a:buChar char="•"/>
                        <a:tabLst/>
                        <a:defRPr/>
                      </a:pPr>
                      <a:r>
                        <a:rPr lang="en-US" sz="1600" b="0" i="0" u="none" strike="noStrike" kern="1200" dirty="0" smtClean="0">
                          <a:solidFill>
                            <a:schemeClr val="dk1"/>
                          </a:solidFill>
                          <a:effectLst/>
                          <a:latin typeface="+mn-lt"/>
                          <a:ea typeface="+mn-ea"/>
                          <a:cs typeface="+mn-cs"/>
                        </a:rPr>
                        <a:t>Candidates must initiate and conduct their own research and develop their research skills when investigating their subject of personal interest </a:t>
                      </a:r>
                    </a:p>
                    <a:p>
                      <a:pPr marL="285750" marR="0" indent="-285750" algn="l" defTabSz="457200" rtl="0" eaLnBrk="1" fontAlgn="base" latinLnBrk="0" hangingPunct="1">
                        <a:lnSpc>
                          <a:spcPct val="100000"/>
                        </a:lnSpc>
                        <a:spcBef>
                          <a:spcPts val="0"/>
                        </a:spcBef>
                        <a:spcAft>
                          <a:spcPts val="0"/>
                        </a:spcAft>
                        <a:buClrTx/>
                        <a:buSzTx/>
                        <a:buFont typeface="Arial" charset="0"/>
                        <a:buChar char="•"/>
                        <a:tabLst/>
                        <a:defRPr/>
                      </a:pPr>
                      <a:endParaRPr lang="en-US" sz="600" b="0" i="0" u="none" strike="noStrike" kern="1200" dirty="0" smtClean="0">
                        <a:solidFill>
                          <a:schemeClr val="dk1"/>
                        </a:solidFill>
                        <a:effectLst/>
                        <a:latin typeface="+mn-lt"/>
                        <a:ea typeface="+mn-ea"/>
                        <a:cs typeface="+mn-cs"/>
                      </a:endParaRPr>
                    </a:p>
                    <a:p>
                      <a:pPr marL="285750" marR="0" indent="-285750" algn="l" defTabSz="457200" rtl="0" eaLnBrk="1" fontAlgn="base" latinLnBrk="0" hangingPunct="1">
                        <a:lnSpc>
                          <a:spcPct val="100000"/>
                        </a:lnSpc>
                        <a:spcBef>
                          <a:spcPts val="0"/>
                        </a:spcBef>
                        <a:spcAft>
                          <a:spcPts val="0"/>
                        </a:spcAft>
                        <a:buClrTx/>
                        <a:buSzTx/>
                        <a:buFont typeface="Arial" charset="0"/>
                        <a:buChar char="•"/>
                        <a:tabLst/>
                        <a:defRPr/>
                      </a:pPr>
                      <a:r>
                        <a:rPr lang="en-US" sz="1600" b="0" i="0" u="none" strike="noStrike" kern="1200" dirty="0" smtClean="0">
                          <a:solidFill>
                            <a:schemeClr val="dk1"/>
                          </a:solidFill>
                          <a:effectLst/>
                          <a:latin typeface="+mn-lt"/>
                          <a:ea typeface="+mn-ea"/>
                          <a:cs typeface="+mn-cs"/>
                        </a:rPr>
                        <a:t>More than one </a:t>
                      </a:r>
                      <a:r>
                        <a:rPr lang="en-GB" sz="1600" b="0" i="0" u="none" strike="noStrike" kern="1200" noProof="0" dirty="0" smtClean="0">
                          <a:solidFill>
                            <a:schemeClr val="dk1"/>
                          </a:solidFill>
                          <a:effectLst/>
                          <a:latin typeface="+mn-lt"/>
                          <a:ea typeface="+mn-ea"/>
                          <a:cs typeface="+mn-cs"/>
                        </a:rPr>
                        <a:t>candidate in a centre may research </a:t>
                      </a:r>
                      <a:r>
                        <a:rPr lang="en-US" sz="1600" b="0" i="0" u="none" strike="noStrike" kern="1200" dirty="0" smtClean="0">
                          <a:solidFill>
                            <a:schemeClr val="dk1"/>
                          </a:solidFill>
                          <a:effectLst/>
                          <a:latin typeface="+mn-lt"/>
                          <a:ea typeface="+mn-ea"/>
                          <a:cs typeface="+mn-cs"/>
                        </a:rPr>
                        <a:t>a particular topic. Teachers &amp; candidates sign to confirm</a:t>
                      </a:r>
                      <a:r>
                        <a:rPr lang="en-US" sz="1600" b="0" i="0" u="none" strike="noStrike" kern="1200" baseline="0" dirty="0" smtClean="0">
                          <a:solidFill>
                            <a:schemeClr val="dk1"/>
                          </a:solidFill>
                          <a:effectLst/>
                          <a:latin typeface="+mn-lt"/>
                          <a:ea typeface="+mn-ea"/>
                          <a:cs typeface="+mn-cs"/>
                        </a:rPr>
                        <a:t> </a:t>
                      </a:r>
                      <a:r>
                        <a:rPr lang="en-US" sz="1600" b="0" i="0" u="none" strike="noStrike" kern="1200" dirty="0" smtClean="0">
                          <a:solidFill>
                            <a:schemeClr val="dk1"/>
                          </a:solidFill>
                          <a:effectLst/>
                          <a:latin typeface="+mn-lt"/>
                          <a:ea typeface="+mn-ea"/>
                          <a:cs typeface="+mn-cs"/>
                        </a:rPr>
                        <a:t>IRP</a:t>
                      </a:r>
                      <a:r>
                        <a:rPr lang="en-US" sz="1600" b="0" i="0" u="none" strike="noStrike" kern="1200" baseline="0" dirty="0" smtClean="0">
                          <a:solidFill>
                            <a:schemeClr val="dk1"/>
                          </a:solidFill>
                          <a:effectLst/>
                          <a:latin typeface="+mn-lt"/>
                          <a:ea typeface="+mn-ea"/>
                          <a:cs typeface="+mn-cs"/>
                        </a:rPr>
                        <a:t> </a:t>
                      </a:r>
                      <a:r>
                        <a:rPr lang="en-US" sz="1600" b="0" i="0" u="none" strike="noStrike" kern="1200" dirty="0" smtClean="0">
                          <a:solidFill>
                            <a:schemeClr val="dk1"/>
                          </a:solidFill>
                          <a:effectLst/>
                          <a:latin typeface="+mn-lt"/>
                          <a:ea typeface="+mn-ea"/>
                          <a:cs typeface="+mn-cs"/>
                        </a:rPr>
                        <a:t>has been carried out </a:t>
                      </a:r>
                      <a:r>
                        <a:rPr lang="en-US" sz="1600" b="0" i="0" u="none" strike="noStrike" kern="1200" baseline="0" dirty="0" smtClean="0">
                          <a:solidFill>
                            <a:schemeClr val="dk1"/>
                          </a:solidFill>
                          <a:effectLst/>
                          <a:latin typeface="+mn-lt"/>
                          <a:ea typeface="+mn-ea"/>
                          <a:cs typeface="+mn-cs"/>
                        </a:rPr>
                        <a:t> </a:t>
                      </a:r>
                      <a:r>
                        <a:rPr lang="en-US" sz="1600" b="0" i="0" u="none" strike="noStrike" kern="1200" dirty="0" smtClean="0">
                          <a:solidFill>
                            <a:schemeClr val="dk1"/>
                          </a:solidFill>
                          <a:effectLst/>
                          <a:latin typeface="+mn-lt"/>
                          <a:ea typeface="+mn-ea"/>
                          <a:cs typeface="+mn-cs"/>
                        </a:rPr>
                        <a:t>independently. </a:t>
                      </a:r>
                    </a:p>
                    <a:p>
                      <a:pPr marL="285750" marR="0" indent="-285750" algn="l" defTabSz="457200" rtl="0" eaLnBrk="1" fontAlgn="base" latinLnBrk="0" hangingPunct="1">
                        <a:lnSpc>
                          <a:spcPct val="100000"/>
                        </a:lnSpc>
                        <a:spcBef>
                          <a:spcPts val="0"/>
                        </a:spcBef>
                        <a:spcAft>
                          <a:spcPts val="0"/>
                        </a:spcAft>
                        <a:buClrTx/>
                        <a:buSzTx/>
                        <a:buFont typeface="Arial" charset="0"/>
                        <a:buChar char="•"/>
                        <a:tabLst/>
                        <a:defRPr/>
                      </a:pPr>
                      <a:endParaRPr lang="en-US" sz="600" b="0" i="0" u="none" strike="noStrike" kern="1200" dirty="0" smtClean="0">
                        <a:solidFill>
                          <a:schemeClr val="dk1"/>
                        </a:solidFill>
                        <a:effectLst/>
                        <a:latin typeface="+mn-lt"/>
                        <a:ea typeface="+mn-ea"/>
                        <a:cs typeface="+mn-cs"/>
                      </a:endParaRPr>
                    </a:p>
                    <a:p>
                      <a:pPr marL="285750" indent="-285750" rtl="0" fontAlgn="base">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Candidates must refer to at least 2 written sources in their presentation. Sources must be written in German e.g. newspaper &amp; magazine articles, journals, literary texts.</a:t>
                      </a:r>
                    </a:p>
                    <a:p>
                      <a:pPr marL="285750" indent="-285750" rtl="0" fontAlgn="base">
                        <a:buFont typeface="Arial" panose="020B0604020202020204" pitchFamily="34" charset="0"/>
                        <a:buChar char="•"/>
                      </a:pPr>
                      <a:endParaRPr lang="en-US" sz="600" b="0" i="0" u="none" strike="noStrike" kern="1200" dirty="0" smtClean="0">
                        <a:solidFill>
                          <a:schemeClr val="dk1"/>
                        </a:solidFill>
                        <a:effectLst/>
                        <a:latin typeface="+mn-lt"/>
                        <a:ea typeface="+mn-ea"/>
                        <a:cs typeface="+mn-cs"/>
                      </a:endParaRPr>
                    </a:p>
                    <a:p>
                      <a:pPr marL="285750" indent="-285750" rtl="0" fontAlgn="base">
                        <a:buFont typeface="Arial" panose="020B0604020202020204" pitchFamily="34" charset="0"/>
                        <a:buChar char="•"/>
                      </a:pPr>
                      <a:r>
                        <a:rPr lang="en-US" sz="1600" b="0" i="0" u="none" strike="noStrike" kern="1200" dirty="0" smtClean="0">
                          <a:solidFill>
                            <a:schemeClr val="dk1"/>
                          </a:solidFill>
                          <a:effectLst/>
                          <a:latin typeface="+mn-lt"/>
                          <a:ea typeface="+mn-ea"/>
                          <a:cs typeface="+mn-cs"/>
                        </a:rPr>
                        <a:t>Candidates may refer to other authentic sources used in their research during the discussion e.g. films, television, radio.</a:t>
                      </a:r>
                    </a:p>
                  </a:txBody>
                  <a:tcPr/>
                </a:tc>
              </a:tr>
            </a:tbl>
          </a:graphicData>
        </a:graphic>
      </p:graphicFrame>
    </p:spTree>
    <p:extLst>
      <p:ext uri="{BB962C8B-B14F-4D97-AF65-F5344CB8AC3E}">
        <p14:creationId xmlns:p14="http://schemas.microsoft.com/office/powerpoint/2010/main" val="32676077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198"/>
            <a:ext cx="8229600" cy="880609"/>
          </a:xfrm>
        </p:spPr>
        <p:txBody>
          <a:bodyPr>
            <a:normAutofit/>
          </a:bodyPr>
          <a:lstStyle/>
          <a:p>
            <a:r>
              <a:rPr lang="en-US" sz="3200" b="1" dirty="0">
                <a:solidFill>
                  <a:schemeClr val="tx2"/>
                </a:solidFill>
              </a:rPr>
              <a:t>Agenda</a:t>
            </a:r>
            <a:endParaRPr lang="en-US" sz="3200" dirty="0"/>
          </a:p>
        </p:txBody>
      </p:sp>
      <p:sp>
        <p:nvSpPr>
          <p:cNvPr id="3" name="Content Placeholder 2"/>
          <p:cNvSpPr>
            <a:spLocks noGrp="1"/>
          </p:cNvSpPr>
          <p:nvPr>
            <p:ph idx="1"/>
          </p:nvPr>
        </p:nvSpPr>
        <p:spPr>
          <a:xfrm>
            <a:off x="457200" y="1186710"/>
            <a:ext cx="8229600" cy="4525963"/>
          </a:xfrm>
        </p:spPr>
        <p:txBody>
          <a:bodyPr>
            <a:noAutofit/>
          </a:bodyPr>
          <a:lstStyle/>
          <a:p>
            <a:pPr>
              <a:spcBef>
                <a:spcPts val="900"/>
              </a:spcBef>
              <a:buFont typeface="Arial" panose="020B0604020202020204" pitchFamily="34" charset="0"/>
              <a:buChar char="•"/>
              <a:defRPr/>
            </a:pPr>
            <a:r>
              <a:rPr lang="en-US" altLang="en-US" sz="2400" dirty="0">
                <a:latin typeface="Verdana" pitchFamily="34" charset="0"/>
                <a:cs typeface="Myriad Pro" charset="0"/>
              </a:rPr>
              <a:t>A level reforms and new requirements for German</a:t>
            </a:r>
          </a:p>
          <a:p>
            <a:pPr>
              <a:spcBef>
                <a:spcPts val="900"/>
              </a:spcBef>
              <a:buFont typeface="Arial" panose="020B0604020202020204" pitchFamily="34" charset="0"/>
              <a:buChar char="•"/>
              <a:defRPr/>
            </a:pPr>
            <a:r>
              <a:rPr lang="en-US" altLang="en-US" sz="2400" dirty="0">
                <a:latin typeface="Verdana" pitchFamily="34" charset="0"/>
                <a:cs typeface="Myriad Pro" charset="0"/>
              </a:rPr>
              <a:t>Overview of new specification content</a:t>
            </a:r>
          </a:p>
          <a:p>
            <a:pPr>
              <a:spcBef>
                <a:spcPts val="900"/>
              </a:spcBef>
              <a:buFont typeface="Arial" panose="020B0604020202020204" pitchFamily="34" charset="0"/>
              <a:buChar char="•"/>
              <a:defRPr/>
            </a:pPr>
            <a:r>
              <a:rPr lang="en-US" altLang="en-US" sz="2400" dirty="0">
                <a:latin typeface="Verdana" pitchFamily="34" charset="0"/>
                <a:cs typeface="Myriad Pro" charset="0"/>
              </a:rPr>
              <a:t>Themes</a:t>
            </a:r>
          </a:p>
          <a:p>
            <a:pPr>
              <a:spcBef>
                <a:spcPts val="900"/>
              </a:spcBef>
              <a:buFont typeface="Arial" panose="020B0604020202020204" pitchFamily="34" charset="0"/>
              <a:buChar char="•"/>
              <a:defRPr/>
            </a:pPr>
            <a:r>
              <a:rPr lang="en-US" altLang="en-US" sz="2400" dirty="0">
                <a:latin typeface="Verdana" pitchFamily="34" charset="0"/>
                <a:cs typeface="Myriad Pro" charset="0"/>
              </a:rPr>
              <a:t>Paper 1 	AS and A levels: assessment content</a:t>
            </a:r>
          </a:p>
          <a:p>
            <a:pPr marL="0" indent="0">
              <a:spcBef>
                <a:spcPts val="900"/>
              </a:spcBef>
              <a:buNone/>
              <a:defRPr/>
            </a:pPr>
            <a:r>
              <a:rPr lang="en-US" altLang="en-US" sz="2400" dirty="0">
                <a:latin typeface="Verdana" pitchFamily="34" charset="0"/>
                <a:cs typeface="Myriad Pro" charset="0"/>
              </a:rPr>
              <a:t>	</a:t>
            </a:r>
            <a:r>
              <a:rPr lang="en-US" altLang="en-US" sz="2400" dirty="0" smtClean="0">
                <a:latin typeface="Verdana" pitchFamily="34" charset="0"/>
                <a:cs typeface="Myriad Pro" charset="0"/>
              </a:rPr>
              <a:t>	</a:t>
            </a:r>
            <a:r>
              <a:rPr lang="en-US" altLang="en-US" sz="2400" dirty="0">
                <a:latin typeface="Verdana" pitchFamily="34" charset="0"/>
                <a:cs typeface="Myriad Pro" charset="0"/>
              </a:rPr>
              <a:t>		Teaching and learning activities</a:t>
            </a:r>
          </a:p>
          <a:p>
            <a:pPr>
              <a:spcBef>
                <a:spcPts val="900"/>
              </a:spcBef>
              <a:buFont typeface="Arial" panose="020B0604020202020204" pitchFamily="34" charset="0"/>
              <a:buChar char="•"/>
              <a:defRPr/>
            </a:pPr>
            <a:r>
              <a:rPr lang="en-US" altLang="en-US" sz="2400" dirty="0">
                <a:latin typeface="Verdana" pitchFamily="34" charset="0"/>
                <a:cs typeface="Myriad Pro" charset="0"/>
              </a:rPr>
              <a:t>Paper 2 	AS and A levels: assessment content</a:t>
            </a:r>
          </a:p>
          <a:p>
            <a:pPr marL="0" indent="0">
              <a:spcBef>
                <a:spcPts val="900"/>
              </a:spcBef>
              <a:buNone/>
              <a:defRPr/>
            </a:pPr>
            <a:r>
              <a:rPr lang="en-US" altLang="en-US" sz="2400" dirty="0">
                <a:latin typeface="Verdana" pitchFamily="34" charset="0"/>
                <a:cs typeface="Myriad Pro" charset="0"/>
              </a:rPr>
              <a:t>	</a:t>
            </a:r>
            <a:r>
              <a:rPr lang="en-US" altLang="en-US" sz="2400" dirty="0" smtClean="0">
                <a:latin typeface="Verdana" pitchFamily="34" charset="0"/>
                <a:cs typeface="Myriad Pro" charset="0"/>
              </a:rPr>
              <a:t>	</a:t>
            </a:r>
            <a:r>
              <a:rPr lang="en-US" altLang="en-US" sz="2400" dirty="0">
                <a:latin typeface="Verdana" pitchFamily="34" charset="0"/>
                <a:cs typeface="Myriad Pro" charset="0"/>
              </a:rPr>
              <a:t>		Teaching and learning activities</a:t>
            </a:r>
          </a:p>
          <a:p>
            <a:pPr>
              <a:spcBef>
                <a:spcPts val="900"/>
              </a:spcBef>
              <a:buFont typeface="Arial" panose="020B0604020202020204" pitchFamily="34" charset="0"/>
              <a:buChar char="•"/>
              <a:defRPr/>
            </a:pPr>
            <a:r>
              <a:rPr lang="en-US" altLang="en-US" sz="2400" dirty="0">
                <a:latin typeface="Verdana" pitchFamily="34" charset="0"/>
                <a:cs typeface="Myriad Pro" charset="0"/>
              </a:rPr>
              <a:t>Paper 3 	AS and A levels: assessment content</a:t>
            </a:r>
          </a:p>
          <a:p>
            <a:pPr marL="0" indent="0">
              <a:spcBef>
                <a:spcPts val="900"/>
              </a:spcBef>
              <a:buNone/>
              <a:defRPr/>
            </a:pPr>
            <a:r>
              <a:rPr lang="en-US" altLang="en-US" sz="2400" dirty="0">
                <a:latin typeface="Verdana" pitchFamily="34" charset="0"/>
                <a:cs typeface="Myriad Pro" charset="0"/>
              </a:rPr>
              <a:t>	</a:t>
            </a:r>
            <a:r>
              <a:rPr lang="en-US" altLang="en-US" sz="2400" dirty="0" smtClean="0">
                <a:latin typeface="Verdana" pitchFamily="34" charset="0"/>
                <a:cs typeface="Myriad Pro" charset="0"/>
              </a:rPr>
              <a:t>		</a:t>
            </a:r>
            <a:r>
              <a:rPr lang="en-US" altLang="en-US" sz="2400" dirty="0">
                <a:latin typeface="Verdana" pitchFamily="34" charset="0"/>
                <a:cs typeface="Myriad Pro" charset="0"/>
              </a:rPr>
              <a:t>	Teaching &amp; learning activities</a:t>
            </a:r>
          </a:p>
          <a:p>
            <a:pPr>
              <a:spcBef>
                <a:spcPts val="900"/>
              </a:spcBef>
              <a:buFont typeface="Arial" panose="020B0604020202020204" pitchFamily="34" charset="0"/>
              <a:buChar char="•"/>
              <a:defRPr/>
            </a:pPr>
            <a:r>
              <a:rPr lang="en-US" altLang="en-US" sz="2400" dirty="0">
                <a:latin typeface="Verdana" pitchFamily="34" charset="0"/>
                <a:cs typeface="Myriad Pro" charset="0"/>
              </a:rPr>
              <a:t>Support and resources</a:t>
            </a:r>
          </a:p>
        </p:txBody>
      </p:sp>
    </p:spTree>
    <p:extLst>
      <p:ext uri="{BB962C8B-B14F-4D97-AF65-F5344CB8AC3E}">
        <p14:creationId xmlns:p14="http://schemas.microsoft.com/office/powerpoint/2010/main" val="1174625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solidFill>
                  <a:schemeClr val="tx2"/>
                </a:solidFill>
              </a:rPr>
              <a:t>A level Paper 3 </a:t>
            </a:r>
            <a:br>
              <a:rPr lang="en-GB" sz="3200" b="1" dirty="0">
                <a:solidFill>
                  <a:schemeClr val="tx2"/>
                </a:solidFill>
              </a:rPr>
            </a:br>
            <a:r>
              <a:rPr lang="en-GB" sz="2400" b="1" dirty="0">
                <a:solidFill>
                  <a:schemeClr val="tx2"/>
                </a:solidFill>
              </a:rPr>
              <a:t>Speaking Task 2 cont.</a:t>
            </a:r>
            <a:endParaRPr lang="en-US" sz="2400" dirty="0"/>
          </a:p>
        </p:txBody>
      </p:sp>
      <p:sp>
        <p:nvSpPr>
          <p:cNvPr id="3" name="Content Placeholder 2"/>
          <p:cNvSpPr>
            <a:spLocks noGrp="1"/>
          </p:cNvSpPr>
          <p:nvPr>
            <p:ph idx="1"/>
          </p:nvPr>
        </p:nvSpPr>
        <p:spPr/>
        <p:txBody>
          <a:bodyPr>
            <a:normAutofit fontScale="47500" lnSpcReduction="20000"/>
          </a:bodyPr>
          <a:lstStyle/>
          <a:p>
            <a:pPr marL="0" indent="0">
              <a:lnSpc>
                <a:spcPct val="120000"/>
              </a:lnSpc>
              <a:buNone/>
            </a:pPr>
            <a:r>
              <a:rPr lang="en-GB" sz="3400" dirty="0"/>
              <a:t>The Independent Research Project must:</a:t>
            </a:r>
          </a:p>
          <a:p>
            <a:pPr>
              <a:lnSpc>
                <a:spcPct val="120000"/>
              </a:lnSpc>
            </a:pPr>
            <a:r>
              <a:rPr lang="en-GB" sz="3400" dirty="0" smtClean="0"/>
              <a:t>be </a:t>
            </a:r>
            <a:r>
              <a:rPr lang="en-GB" sz="3400" dirty="0"/>
              <a:t>based on a question or statement defined and developed by the student individually to investigate a particular area of interest specifically related to the culture and/or society of one of the target language countries or communities.</a:t>
            </a:r>
          </a:p>
          <a:p>
            <a:pPr>
              <a:lnSpc>
                <a:spcPct val="120000"/>
              </a:lnSpc>
            </a:pPr>
            <a:r>
              <a:rPr lang="en-GB" sz="3400" dirty="0" smtClean="0"/>
              <a:t>include </a:t>
            </a:r>
            <a:r>
              <a:rPr lang="en-GB" sz="3400" dirty="0"/>
              <a:t>evidence of the student’s research findings, investigated independently, from a range of authentic sources including the internet</a:t>
            </a:r>
          </a:p>
          <a:p>
            <a:pPr>
              <a:lnSpc>
                <a:spcPct val="120000"/>
              </a:lnSpc>
            </a:pPr>
            <a:r>
              <a:rPr lang="en-GB" sz="3400" dirty="0" smtClean="0"/>
              <a:t>enable </a:t>
            </a:r>
            <a:r>
              <a:rPr lang="en-GB" sz="3400" dirty="0"/>
              <a:t>the student independently to contextualise, analyse and summarise findings </a:t>
            </a:r>
          </a:p>
          <a:p>
            <a:pPr>
              <a:lnSpc>
                <a:spcPct val="120000"/>
              </a:lnSpc>
            </a:pPr>
            <a:r>
              <a:rPr lang="en-GB" sz="3400" dirty="0" smtClean="0"/>
              <a:t>enable </a:t>
            </a:r>
            <a:r>
              <a:rPr lang="en-GB" sz="3400" dirty="0"/>
              <a:t>the student to identify at least two written sources which they can summarise and give a personal response to in their presentation</a:t>
            </a:r>
            <a:r>
              <a:rPr lang="en-GB" sz="3400" dirty="0" smtClean="0"/>
              <a:t>.</a:t>
            </a:r>
          </a:p>
          <a:p>
            <a:pPr>
              <a:lnSpc>
                <a:spcPct val="120000"/>
              </a:lnSpc>
            </a:pPr>
            <a:endParaRPr lang="en-GB" sz="3400" dirty="0"/>
          </a:p>
          <a:p>
            <a:pPr marL="0" indent="0">
              <a:lnSpc>
                <a:spcPct val="120000"/>
              </a:lnSpc>
              <a:buNone/>
            </a:pPr>
            <a:r>
              <a:rPr lang="en-GB" sz="3400" dirty="0"/>
              <a:t>Additional guidance on the teacher’s role is provided in the specification. </a:t>
            </a:r>
          </a:p>
          <a:p>
            <a:pPr marL="0" indent="0">
              <a:buNone/>
            </a:pPr>
            <a:endParaRPr lang="en-GB" dirty="0"/>
          </a:p>
          <a:p>
            <a:pPr marL="0" indent="0">
              <a:buNone/>
            </a:pPr>
            <a:endParaRPr lang="en-US" dirty="0"/>
          </a:p>
        </p:txBody>
      </p:sp>
    </p:spTree>
    <p:extLst>
      <p:ext uri="{BB962C8B-B14F-4D97-AF65-F5344CB8AC3E}">
        <p14:creationId xmlns:p14="http://schemas.microsoft.com/office/powerpoint/2010/main" val="233191086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5338"/>
            <a:ext cx="8229600" cy="886015"/>
          </a:xfrm>
        </p:spPr>
        <p:txBody>
          <a:bodyPr>
            <a:normAutofit fontScale="90000"/>
          </a:bodyPr>
          <a:lstStyle/>
          <a:p>
            <a:r>
              <a:rPr lang="en-GB" b="1" dirty="0">
                <a:solidFill>
                  <a:schemeClr val="tx2"/>
                </a:solidFill>
              </a:rPr>
              <a:t>A Level Paper 3 </a:t>
            </a:r>
            <a:r>
              <a:rPr lang="en-GB" sz="4000" b="1" dirty="0">
                <a:solidFill>
                  <a:schemeClr val="tx2"/>
                </a:solidFill>
              </a:rPr>
              <a:t/>
            </a:r>
            <a:br>
              <a:rPr lang="en-GB" sz="4000" b="1" dirty="0">
                <a:solidFill>
                  <a:schemeClr val="tx2"/>
                </a:solidFill>
              </a:rPr>
            </a:br>
            <a:r>
              <a:rPr lang="en-GB" sz="2700" b="1" dirty="0">
                <a:solidFill>
                  <a:schemeClr val="tx2"/>
                </a:solidFill>
              </a:rPr>
              <a:t>Speaking Task 2 cont.</a:t>
            </a:r>
            <a:endParaRPr lang="en-US" sz="2700" dirty="0"/>
          </a:p>
        </p:txBody>
      </p:sp>
      <p:sp>
        <p:nvSpPr>
          <p:cNvPr id="3" name="Content Placeholder 2"/>
          <p:cNvSpPr>
            <a:spLocks noGrp="1"/>
          </p:cNvSpPr>
          <p:nvPr>
            <p:ph idx="1"/>
          </p:nvPr>
        </p:nvSpPr>
        <p:spPr>
          <a:xfrm>
            <a:off x="457200" y="1326228"/>
            <a:ext cx="8229600" cy="4799936"/>
          </a:xfrm>
        </p:spPr>
        <p:txBody>
          <a:bodyPr>
            <a:normAutofit fontScale="25000" lnSpcReduction="20000"/>
          </a:bodyPr>
          <a:lstStyle/>
          <a:p>
            <a:pPr marL="0" indent="0" fontAlgn="base">
              <a:buNone/>
            </a:pPr>
            <a:r>
              <a:rPr lang="en-US" sz="6400" dirty="0"/>
              <a:t>Two parts to this discussion:</a:t>
            </a:r>
          </a:p>
          <a:p>
            <a:pPr fontAlgn="base"/>
            <a:endParaRPr lang="en-US" sz="6400" dirty="0"/>
          </a:p>
          <a:p>
            <a:pPr marL="0" indent="0" fontAlgn="base">
              <a:lnSpc>
                <a:spcPct val="120000"/>
              </a:lnSpc>
              <a:spcBef>
                <a:spcPts val="0"/>
              </a:spcBef>
              <a:buNone/>
            </a:pPr>
            <a:r>
              <a:rPr lang="en-US" sz="6400" b="1" dirty="0"/>
              <a:t>Part 1</a:t>
            </a:r>
            <a:r>
              <a:rPr lang="en-US" sz="6400" dirty="0"/>
              <a:t>: </a:t>
            </a:r>
          </a:p>
          <a:p>
            <a:pPr marL="0" indent="0" fontAlgn="base">
              <a:lnSpc>
                <a:spcPct val="120000"/>
              </a:lnSpc>
              <a:spcBef>
                <a:spcPts val="0"/>
              </a:spcBef>
              <a:buNone/>
            </a:pPr>
            <a:r>
              <a:rPr lang="en-US" sz="6400" dirty="0"/>
              <a:t>Candidate gives a presentation &amp; provides a summary of at least 2 written sources used in research, outlining authors’ main points/ideas and giving a personal response to what s/he has read. </a:t>
            </a:r>
          </a:p>
          <a:p>
            <a:pPr marL="0" indent="0" fontAlgn="base">
              <a:lnSpc>
                <a:spcPct val="120000"/>
              </a:lnSpc>
              <a:spcBef>
                <a:spcPts val="0"/>
              </a:spcBef>
              <a:buNone/>
            </a:pPr>
            <a:r>
              <a:rPr lang="en-US" sz="6400" dirty="0"/>
              <a:t>Presentation must not exceed two minutes. </a:t>
            </a:r>
          </a:p>
          <a:p>
            <a:pPr marL="0" indent="0" fontAlgn="base">
              <a:lnSpc>
                <a:spcPct val="120000"/>
              </a:lnSpc>
              <a:spcBef>
                <a:spcPts val="0"/>
              </a:spcBef>
              <a:buNone/>
            </a:pPr>
            <a:r>
              <a:rPr lang="en-US" sz="6400" dirty="0"/>
              <a:t>Candidates assessed on ability to respond in speech to written sources.</a:t>
            </a:r>
          </a:p>
          <a:p>
            <a:pPr fontAlgn="base">
              <a:lnSpc>
                <a:spcPct val="120000"/>
              </a:lnSpc>
              <a:spcBef>
                <a:spcPts val="0"/>
              </a:spcBef>
            </a:pPr>
            <a:endParaRPr lang="en-US" sz="6400" dirty="0"/>
          </a:p>
          <a:p>
            <a:pPr marL="0" indent="0" fontAlgn="base">
              <a:lnSpc>
                <a:spcPct val="120000"/>
              </a:lnSpc>
              <a:spcBef>
                <a:spcPts val="0"/>
              </a:spcBef>
              <a:buNone/>
            </a:pPr>
            <a:r>
              <a:rPr lang="en-US" sz="6400" b="1" dirty="0"/>
              <a:t>Part 2</a:t>
            </a:r>
            <a:r>
              <a:rPr lang="en-US" sz="6400" dirty="0"/>
              <a:t>: </a:t>
            </a:r>
          </a:p>
          <a:p>
            <a:pPr marL="0" indent="0" fontAlgn="base">
              <a:lnSpc>
                <a:spcPct val="120000"/>
              </a:lnSpc>
              <a:spcBef>
                <a:spcPts val="0"/>
              </a:spcBef>
              <a:buNone/>
            </a:pPr>
            <a:r>
              <a:rPr lang="en-US" sz="6400" dirty="0"/>
              <a:t>Discussion broadened out to a wider exploration of content of candidate’s presentation and of their research as a whole. </a:t>
            </a:r>
          </a:p>
          <a:p>
            <a:pPr marL="0" indent="0" fontAlgn="base">
              <a:lnSpc>
                <a:spcPct val="120000"/>
              </a:lnSpc>
              <a:spcBef>
                <a:spcPts val="0"/>
              </a:spcBef>
              <a:buNone/>
            </a:pPr>
            <a:r>
              <a:rPr lang="en-US" sz="6400" dirty="0"/>
              <a:t>TE uses key findings &amp; list of sources on </a:t>
            </a:r>
            <a:r>
              <a:rPr lang="en-US" sz="6400" dirty="0" smtClean="0"/>
              <a:t>RP3 Form to </a:t>
            </a:r>
            <a:r>
              <a:rPr lang="en-GB" sz="6400" dirty="0"/>
              <a:t>ask questions which enable candidates to</a:t>
            </a:r>
          </a:p>
          <a:p>
            <a:pPr marL="285750" indent="-285750" fontAlgn="base">
              <a:lnSpc>
                <a:spcPct val="120000"/>
              </a:lnSpc>
              <a:spcBef>
                <a:spcPts val="0"/>
              </a:spcBef>
              <a:buFont typeface="Arial" charset="0"/>
              <a:buChar char="•"/>
            </a:pPr>
            <a:r>
              <a:rPr lang="en-GB" sz="6400" dirty="0"/>
              <a:t>give examples &amp; information to demonstrate their knowledge &amp; understanding of the cultural and social context</a:t>
            </a:r>
          </a:p>
          <a:p>
            <a:pPr marL="285750" indent="-285750" fontAlgn="base">
              <a:lnSpc>
                <a:spcPct val="120000"/>
              </a:lnSpc>
              <a:spcBef>
                <a:spcPts val="0"/>
              </a:spcBef>
              <a:buFont typeface="Arial" charset="0"/>
              <a:buChar char="•"/>
            </a:pPr>
            <a:r>
              <a:rPr lang="en-GB" sz="6400" dirty="0"/>
              <a:t>analyse aspects of the Theme by developing and justifying arguments</a:t>
            </a:r>
          </a:p>
          <a:p>
            <a:pPr marL="285750" indent="-285750" fontAlgn="base">
              <a:lnSpc>
                <a:spcPct val="120000"/>
              </a:lnSpc>
              <a:spcBef>
                <a:spcPts val="0"/>
              </a:spcBef>
              <a:buFont typeface="Arial" charset="0"/>
              <a:buChar char="•"/>
            </a:pPr>
            <a:r>
              <a:rPr lang="en-GB" sz="6400" dirty="0"/>
              <a:t>form conclusions.</a:t>
            </a:r>
          </a:p>
          <a:p>
            <a:pPr marL="285750" indent="-285750" fontAlgn="base">
              <a:lnSpc>
                <a:spcPct val="120000"/>
              </a:lnSpc>
              <a:spcBef>
                <a:spcPts val="0"/>
              </a:spcBef>
              <a:buFont typeface="Arial" charset="0"/>
              <a:buChar char="•"/>
            </a:pPr>
            <a:endParaRPr lang="en-GB" sz="6400" dirty="0"/>
          </a:p>
          <a:p>
            <a:pPr marL="0" indent="0" fontAlgn="base">
              <a:spcBef>
                <a:spcPts val="0"/>
              </a:spcBef>
              <a:buNone/>
              <a:defRPr/>
            </a:pPr>
            <a:r>
              <a:rPr lang="en-GB" sz="6400" dirty="0"/>
              <a:t>Generic questions are provided by Pearson as a guide </a:t>
            </a:r>
          </a:p>
          <a:p>
            <a:endParaRPr lang="en-US" dirty="0"/>
          </a:p>
        </p:txBody>
      </p:sp>
    </p:spTree>
    <p:extLst>
      <p:ext uri="{BB962C8B-B14F-4D97-AF65-F5344CB8AC3E}">
        <p14:creationId xmlns:p14="http://schemas.microsoft.com/office/powerpoint/2010/main" val="373545110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chemeClr val="tx2"/>
                </a:solidFill>
              </a:rPr>
              <a:t>A Level Paper 3 </a:t>
            </a:r>
            <a:r>
              <a:rPr lang="en-GB" sz="3200" b="1" dirty="0">
                <a:solidFill>
                  <a:schemeClr val="tx2"/>
                </a:solidFill>
              </a:rPr>
              <a:t/>
            </a:r>
            <a:br>
              <a:rPr lang="en-GB" sz="3200" b="1" dirty="0">
                <a:solidFill>
                  <a:schemeClr val="tx2"/>
                </a:solidFill>
              </a:rPr>
            </a:br>
            <a:r>
              <a:rPr lang="en-GB" sz="2700" b="1" dirty="0">
                <a:solidFill>
                  <a:schemeClr val="tx2"/>
                </a:solidFill>
              </a:rPr>
              <a:t>Speaking</a:t>
            </a:r>
            <a:endParaRPr lang="en-US" sz="27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7676579"/>
              </p:ext>
            </p:extLst>
          </p:nvPr>
        </p:nvGraphicFramePr>
        <p:xfrm>
          <a:off x="43397" y="1743403"/>
          <a:ext cx="9080913" cy="3524894"/>
        </p:xfrm>
        <a:graphic>
          <a:graphicData uri="http://schemas.openxmlformats.org/drawingml/2006/table">
            <a:tbl>
              <a:tblPr firstRow="1" bandRow="1">
                <a:tableStyleId>{5C22544A-7EE6-4342-B048-85BDC9FD1C3A}</a:tableStyleId>
              </a:tblPr>
              <a:tblGrid>
                <a:gridCol w="2361295"/>
                <a:gridCol w="6719618"/>
              </a:tblGrid>
              <a:tr h="81217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Assessment Time:</a:t>
                      </a: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Marks:</a:t>
                      </a:r>
                      <a:endParaRPr lang="en-GB"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sz="1800" b="0" i="0" u="none" strike="noStrike" kern="1200" dirty="0" smtClean="0">
                          <a:solidFill>
                            <a:schemeClr val="bg1"/>
                          </a:solidFill>
                          <a:effectLst/>
                          <a:latin typeface="+mn-lt"/>
                          <a:ea typeface="+mn-ea"/>
                          <a:cs typeface="+mn-cs"/>
                        </a:rPr>
                        <a:t>21–23 minutes (including 5 minutes preparation time)</a:t>
                      </a:r>
                      <a:endParaRPr lang="en-GB" dirty="0" smtClean="0">
                        <a:solidFill>
                          <a:schemeClr val="bg1"/>
                        </a:solidFill>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72</a:t>
                      </a:r>
                      <a:r>
                        <a:rPr lang="en-GB" baseline="0" dirty="0" smtClean="0"/>
                        <a:t> Marks total</a:t>
                      </a:r>
                    </a:p>
                  </a:txBody>
                  <a:tcPr/>
                </a:tc>
              </a:tr>
              <a:tr h="2514898">
                <a:tc>
                  <a:txBody>
                    <a:bodyPr/>
                    <a:lstStyle/>
                    <a:p>
                      <a:pPr marL="0" indent="0" rtl="0">
                        <a:buFont typeface="Arial" panose="020B0604020202020204" pitchFamily="34" charset="0"/>
                        <a:buNone/>
                      </a:pPr>
                      <a:endParaRPr lang="en-US" sz="1600" b="1" i="0" u="none" strike="noStrike" kern="1200" dirty="0" smtClean="0">
                        <a:solidFill>
                          <a:schemeClr val="dk1"/>
                        </a:solidFill>
                        <a:effectLst/>
                        <a:latin typeface="+mn-lt"/>
                        <a:ea typeface="+mn-ea"/>
                        <a:cs typeface="+mn-cs"/>
                      </a:endParaRPr>
                    </a:p>
                    <a:p>
                      <a:pPr marL="0" indent="0" rtl="0">
                        <a:buFont typeface="Arial" panose="020B0604020202020204" pitchFamily="34" charset="0"/>
                        <a:buNone/>
                      </a:pPr>
                      <a:r>
                        <a:rPr lang="en-US" sz="1600" b="1" i="0" u="none" strike="noStrike" kern="1200" dirty="0" smtClean="0">
                          <a:solidFill>
                            <a:schemeClr val="dk1"/>
                          </a:solidFill>
                          <a:effectLst/>
                          <a:latin typeface="+mn-lt"/>
                          <a:ea typeface="+mn-ea"/>
                          <a:cs typeface="+mn-cs"/>
                        </a:rPr>
                        <a:t>Task</a:t>
                      </a:r>
                      <a:r>
                        <a:rPr lang="en-US" sz="1600" b="0" i="0" u="none" strike="noStrike" kern="1200" baseline="0" dirty="0" smtClean="0">
                          <a:solidFill>
                            <a:schemeClr val="dk1"/>
                          </a:solidFill>
                          <a:effectLst/>
                          <a:latin typeface="+mn-lt"/>
                          <a:ea typeface="+mn-ea"/>
                          <a:cs typeface="+mn-cs"/>
                        </a:rPr>
                        <a:t>s </a:t>
                      </a:r>
                      <a:r>
                        <a:rPr lang="en-US" sz="1600" b="1" i="0" u="none" strike="noStrike" kern="1200" baseline="0" dirty="0" smtClean="0">
                          <a:solidFill>
                            <a:schemeClr val="dk1"/>
                          </a:solidFill>
                          <a:effectLst/>
                          <a:latin typeface="+mn-lt"/>
                          <a:ea typeface="+mn-ea"/>
                          <a:cs typeface="+mn-cs"/>
                        </a:rPr>
                        <a:t>1</a:t>
                      </a:r>
                      <a:r>
                        <a:rPr lang="en-US" sz="1600" b="0" i="0" u="none" strike="noStrike" kern="1200" baseline="0" dirty="0" smtClean="0">
                          <a:solidFill>
                            <a:schemeClr val="dk1"/>
                          </a:solidFill>
                          <a:effectLst/>
                          <a:latin typeface="+mn-lt"/>
                          <a:ea typeface="+mn-ea"/>
                          <a:cs typeface="+mn-cs"/>
                        </a:rPr>
                        <a:t> </a:t>
                      </a:r>
                      <a:r>
                        <a:rPr lang="en-US" sz="1600" b="1" i="0" u="none" strike="noStrike" kern="1200" baseline="0" dirty="0" smtClean="0">
                          <a:solidFill>
                            <a:schemeClr val="dk1"/>
                          </a:solidFill>
                          <a:effectLst/>
                          <a:latin typeface="+mn-lt"/>
                          <a:ea typeface="+mn-ea"/>
                          <a:cs typeface="+mn-cs"/>
                        </a:rPr>
                        <a:t>and</a:t>
                      </a:r>
                      <a:r>
                        <a:rPr lang="en-US" sz="1600" b="0" i="0" u="none" strike="noStrike" kern="1200" baseline="0" dirty="0" smtClean="0">
                          <a:solidFill>
                            <a:schemeClr val="dk1"/>
                          </a:solidFill>
                          <a:effectLst/>
                          <a:latin typeface="+mn-lt"/>
                          <a:ea typeface="+mn-ea"/>
                          <a:cs typeface="+mn-cs"/>
                        </a:rPr>
                        <a:t> </a:t>
                      </a:r>
                      <a:r>
                        <a:rPr lang="en-US" sz="1600" b="1" i="0" u="none" strike="noStrike" kern="1200" baseline="0" dirty="0" smtClean="0">
                          <a:solidFill>
                            <a:schemeClr val="dk1"/>
                          </a:solidFill>
                          <a:effectLst/>
                          <a:latin typeface="+mn-lt"/>
                          <a:ea typeface="+mn-ea"/>
                          <a:cs typeface="+mn-cs"/>
                        </a:rPr>
                        <a:t>2</a:t>
                      </a:r>
                      <a:endParaRPr lang="en-US" sz="1600" b="1" dirty="0" smtClean="0">
                        <a:effectLst/>
                      </a:endParaRPr>
                    </a:p>
                    <a:p>
                      <a:r>
                        <a:rPr lang="en-US" sz="1600" dirty="0" smtClean="0"/>
                        <a:t/>
                      </a:r>
                      <a:br>
                        <a:rPr lang="en-US" sz="1600" dirty="0" smtClean="0"/>
                      </a:br>
                      <a:endParaRPr lang="en-GB" sz="1600" dirty="0"/>
                    </a:p>
                  </a:txBody>
                  <a:tcPr/>
                </a:tc>
                <a:tc>
                  <a:txBody>
                    <a:bodyPr/>
                    <a:lstStyle/>
                    <a:p>
                      <a:pPr marL="0" indent="0" rtl="0" fontAlgn="base">
                        <a:buFont typeface="Arial" panose="020B0604020202020204" pitchFamily="34" charset="0"/>
                        <a:buNone/>
                      </a:pPr>
                      <a:endParaRPr lang="en-US" sz="1600" b="0" i="0" u="none" strike="noStrike" kern="1200" dirty="0" smtClean="0">
                        <a:solidFill>
                          <a:schemeClr val="dk1"/>
                        </a:solidFill>
                        <a:effectLst/>
                        <a:latin typeface="+mn-lt"/>
                        <a:ea typeface="+mn-ea"/>
                        <a:cs typeface="+mn-cs"/>
                      </a:endParaRPr>
                    </a:p>
                    <a:p>
                      <a:pPr marL="0" indent="0" rtl="0" fontAlgn="base">
                        <a:buFont typeface="Arial" panose="020B0604020202020204" pitchFamily="34" charset="0"/>
                        <a:buNone/>
                      </a:pPr>
                      <a:r>
                        <a:rPr lang="en-US" sz="2000" b="0" i="0" u="none" strike="noStrike" kern="1200" dirty="0" smtClean="0">
                          <a:solidFill>
                            <a:schemeClr val="dk1"/>
                          </a:solidFill>
                          <a:effectLst/>
                          <a:latin typeface="+mn-lt"/>
                          <a:ea typeface="+mn-ea"/>
                          <a:cs typeface="+mn-cs"/>
                        </a:rPr>
                        <a:t>In both Tasks 1 and 2 , candidates are expected to </a:t>
                      </a:r>
                    </a:p>
                    <a:p>
                      <a:pPr marL="0" indent="0" rtl="0" fontAlgn="base">
                        <a:buFont typeface="Arial" panose="020B0604020202020204" pitchFamily="34" charset="0"/>
                        <a:buNone/>
                      </a:pPr>
                      <a:endParaRPr lang="en-US" sz="800" b="0" i="0" u="none" strike="noStrike" kern="1200" dirty="0" smtClean="0">
                        <a:solidFill>
                          <a:schemeClr val="dk1"/>
                        </a:solidFill>
                        <a:effectLst/>
                        <a:latin typeface="+mn-lt"/>
                        <a:ea typeface="+mn-ea"/>
                        <a:cs typeface="+mn-cs"/>
                      </a:endParaRPr>
                    </a:p>
                    <a:p>
                      <a:pPr marL="285750" indent="-285750" rtl="0" fontAlgn="base">
                        <a:buFont typeface="Arial" charset="0"/>
                        <a:buChar char="•"/>
                      </a:pPr>
                      <a:r>
                        <a:rPr lang="en-US" sz="2000" b="0" i="0" u="none" strike="noStrike" kern="1200" dirty="0" smtClean="0">
                          <a:solidFill>
                            <a:schemeClr val="dk1"/>
                          </a:solidFill>
                          <a:effectLst/>
                          <a:latin typeface="+mn-lt"/>
                          <a:ea typeface="+mn-ea"/>
                          <a:cs typeface="+mn-cs"/>
                        </a:rPr>
                        <a:t>ask questions which elicit opinions as part of the natural discourse</a:t>
                      </a:r>
                    </a:p>
                    <a:p>
                      <a:pPr marL="285750" indent="-285750" rtl="0" fontAlgn="base">
                        <a:buFont typeface="Arial" charset="0"/>
                        <a:buChar char="•"/>
                      </a:pPr>
                      <a:endParaRPr lang="en-US" sz="800" b="0" i="0" u="none" strike="noStrike" kern="1200" dirty="0" smtClean="0">
                        <a:solidFill>
                          <a:schemeClr val="dk1"/>
                        </a:solidFill>
                        <a:effectLst/>
                        <a:latin typeface="+mn-lt"/>
                        <a:ea typeface="+mn-ea"/>
                        <a:cs typeface="+mn-cs"/>
                      </a:endParaRPr>
                    </a:p>
                    <a:p>
                      <a:pPr marL="285750" indent="-285750" rtl="0" fontAlgn="base">
                        <a:buFont typeface="Arial" charset="0"/>
                        <a:buChar char="•"/>
                      </a:pPr>
                      <a:r>
                        <a:rPr lang="en-US" sz="2000" b="0" i="0" u="none" strike="noStrike" kern="1200" dirty="0" smtClean="0">
                          <a:solidFill>
                            <a:schemeClr val="dk1"/>
                          </a:solidFill>
                          <a:effectLst/>
                          <a:latin typeface="+mn-lt"/>
                          <a:ea typeface="+mn-ea"/>
                          <a:cs typeface="+mn-cs"/>
                        </a:rPr>
                        <a:t>confirm their own points of view have been understood </a:t>
                      </a:r>
                    </a:p>
                    <a:p>
                      <a:pPr marL="285750" indent="-285750" rtl="0" fontAlgn="base">
                        <a:buFont typeface="Arial" charset="0"/>
                        <a:buChar char="•"/>
                      </a:pPr>
                      <a:endParaRPr lang="en-US" sz="800" b="0" i="0" u="none" strike="noStrike" kern="1200" dirty="0" smtClean="0">
                        <a:solidFill>
                          <a:schemeClr val="dk1"/>
                        </a:solidFill>
                        <a:effectLst/>
                        <a:latin typeface="+mn-lt"/>
                        <a:ea typeface="+mn-ea"/>
                        <a:cs typeface="+mn-cs"/>
                      </a:endParaRPr>
                    </a:p>
                    <a:p>
                      <a:pPr marL="285750" indent="-285750" rtl="0" fontAlgn="base">
                        <a:buFont typeface="Arial" charset="0"/>
                        <a:buChar char="•"/>
                      </a:pPr>
                      <a:r>
                        <a:rPr lang="en-US" sz="2000" b="0" i="0" u="none" strike="noStrike" kern="1200" dirty="0" smtClean="0">
                          <a:solidFill>
                            <a:schemeClr val="dk1"/>
                          </a:solidFill>
                          <a:effectLst/>
                          <a:latin typeface="+mn-lt"/>
                          <a:ea typeface="+mn-ea"/>
                          <a:cs typeface="+mn-cs"/>
                        </a:rPr>
                        <a:t>take lead in the discussions</a:t>
                      </a:r>
                      <a:r>
                        <a:rPr lang="en-US" sz="1600" b="0" i="0" u="none" strike="noStrike" kern="1200" dirty="0" smtClean="0">
                          <a:solidFill>
                            <a:schemeClr val="dk1"/>
                          </a:solidFill>
                          <a:effectLst/>
                          <a:latin typeface="+mn-lt"/>
                          <a:ea typeface="+mn-ea"/>
                          <a:cs typeface="+mn-cs"/>
                        </a:rPr>
                        <a:t>. </a:t>
                      </a:r>
                    </a:p>
                    <a:p>
                      <a:pPr marL="285750" indent="-285750" rtl="0" fontAlgn="base">
                        <a:buFont typeface="Arial" panose="020B0604020202020204" pitchFamily="34" charset="0"/>
                        <a:buChar char="•"/>
                      </a:pPr>
                      <a:endParaRPr lang="en-US" sz="1600" b="0" i="0" u="none" strike="noStrike" kern="1200" dirty="0" smtClean="0">
                        <a:solidFill>
                          <a:schemeClr val="dk1"/>
                        </a:solidFill>
                        <a:effectLst/>
                        <a:latin typeface="+mn-lt"/>
                        <a:ea typeface="+mn-ea"/>
                        <a:cs typeface="+mn-cs"/>
                      </a:endParaRPr>
                    </a:p>
                    <a:p>
                      <a:pPr marL="285750" indent="-285750" rtl="0" fontAlgn="base">
                        <a:buFont typeface="Arial" panose="020B0604020202020204" pitchFamily="34" charset="0"/>
                        <a:buChar char="•"/>
                      </a:pPr>
                      <a:endParaRPr lang="en-GB" sz="1600" dirty="0"/>
                    </a:p>
                  </a:txBody>
                  <a:tcPr/>
                </a:tc>
              </a:tr>
            </a:tbl>
          </a:graphicData>
        </a:graphic>
      </p:graphicFrame>
    </p:spTree>
    <p:extLst>
      <p:ext uri="{BB962C8B-B14F-4D97-AF65-F5344CB8AC3E}">
        <p14:creationId xmlns:p14="http://schemas.microsoft.com/office/powerpoint/2010/main" val="280181022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smtClean="0">
                <a:solidFill>
                  <a:schemeClr val="tx2"/>
                </a:solidFill>
              </a:rPr>
              <a:t>A level </a:t>
            </a:r>
            <a:r>
              <a:rPr lang="en-GB" sz="3200" b="1" dirty="0">
                <a:solidFill>
                  <a:schemeClr val="tx2"/>
                </a:solidFill>
              </a:rPr>
              <a:t>Speaking </a:t>
            </a:r>
            <a:r>
              <a:rPr lang="en-GB" sz="3200" b="1" dirty="0" smtClean="0">
                <a:solidFill>
                  <a:schemeClr val="tx2"/>
                </a:solidFill>
              </a:rPr>
              <a:t/>
            </a:r>
            <a:br>
              <a:rPr lang="en-GB" sz="3200" b="1" dirty="0" smtClean="0">
                <a:solidFill>
                  <a:schemeClr val="tx2"/>
                </a:solidFill>
              </a:rPr>
            </a:br>
            <a:r>
              <a:rPr lang="en-GB" sz="3200" b="1" dirty="0" smtClean="0">
                <a:solidFill>
                  <a:schemeClr val="tx2"/>
                </a:solidFill>
              </a:rPr>
              <a:t>Assessment </a:t>
            </a:r>
            <a:r>
              <a:rPr lang="en-GB" sz="3200" b="1" dirty="0">
                <a:solidFill>
                  <a:schemeClr val="tx2"/>
                </a:solidFill>
              </a:rPr>
              <a:t>criteria</a:t>
            </a:r>
            <a:r>
              <a:rPr lang="en-GB" sz="3200" dirty="0">
                <a:solidFill>
                  <a:schemeClr val="tx2"/>
                </a:solidFill>
              </a:rPr>
              <a:t/>
            </a:r>
            <a:br>
              <a:rPr lang="en-GB" sz="3200" dirty="0">
                <a:solidFill>
                  <a:schemeClr val="tx2"/>
                </a:solidFill>
              </a:rPr>
            </a:br>
            <a:endParaRPr lang="en-US" sz="3200" dirty="0"/>
          </a:p>
        </p:txBody>
      </p:sp>
      <p:sp>
        <p:nvSpPr>
          <p:cNvPr id="3" name="Content Placeholder 2"/>
          <p:cNvSpPr>
            <a:spLocks noGrp="1"/>
          </p:cNvSpPr>
          <p:nvPr>
            <p:ph idx="1"/>
          </p:nvPr>
        </p:nvSpPr>
        <p:spPr>
          <a:xfrm>
            <a:off x="216601" y="1497135"/>
            <a:ext cx="8470199" cy="4629028"/>
          </a:xfrm>
        </p:spPr>
        <p:txBody>
          <a:bodyPr>
            <a:normAutofit/>
          </a:bodyPr>
          <a:lstStyle/>
          <a:p>
            <a:pPr marL="0" indent="0">
              <a:spcBef>
                <a:spcPts val="0"/>
              </a:spcBef>
              <a:buNone/>
            </a:pPr>
            <a:r>
              <a:rPr lang="en-GB" sz="1800" b="1" dirty="0"/>
              <a:t>Task </a:t>
            </a:r>
            <a:r>
              <a:rPr lang="en-GB" sz="1800" b="1" dirty="0" smtClean="0"/>
              <a:t>1</a:t>
            </a:r>
          </a:p>
          <a:p>
            <a:pPr marL="0" indent="0">
              <a:spcBef>
                <a:spcPts val="0"/>
              </a:spcBef>
              <a:buNone/>
            </a:pPr>
            <a:endParaRPr lang="en-GB" sz="1000" b="1" dirty="0"/>
          </a:p>
          <a:p>
            <a:pPr marL="0" indent="0">
              <a:spcBef>
                <a:spcPts val="0"/>
              </a:spcBef>
              <a:buNone/>
            </a:pPr>
            <a:r>
              <a:rPr lang="en-GB" sz="1800" dirty="0"/>
              <a:t>Knowledge and understanding of society and culture:	12 marks   </a:t>
            </a:r>
            <a:r>
              <a:rPr lang="en-GB" sz="1800" dirty="0" smtClean="0"/>
              <a:t>AO4</a:t>
            </a:r>
            <a:endParaRPr lang="en-GB" sz="1800" dirty="0"/>
          </a:p>
          <a:p>
            <a:pPr marL="0" indent="0">
              <a:spcBef>
                <a:spcPts val="0"/>
              </a:spcBef>
              <a:buNone/>
            </a:pPr>
            <a:r>
              <a:rPr lang="en-GB" sz="1800" dirty="0"/>
              <a:t>Accuracy and range of language: 						12 marks 	</a:t>
            </a:r>
            <a:r>
              <a:rPr lang="en-GB" sz="1800" dirty="0" smtClean="0"/>
              <a:t>AO3</a:t>
            </a:r>
            <a:endParaRPr lang="en-GB" sz="1800" dirty="0"/>
          </a:p>
          <a:p>
            <a:pPr marL="0" indent="0">
              <a:spcBef>
                <a:spcPts val="0"/>
              </a:spcBef>
              <a:buNone/>
            </a:pPr>
            <a:r>
              <a:rPr lang="en-GB" sz="1800" dirty="0"/>
              <a:t>Interaction: 											  6 marks 	</a:t>
            </a:r>
            <a:r>
              <a:rPr lang="en-GB" sz="1800" dirty="0" smtClean="0"/>
              <a:t>AO1 </a:t>
            </a:r>
            <a:endParaRPr lang="en-GB" sz="1800" dirty="0"/>
          </a:p>
          <a:p>
            <a:pPr>
              <a:spcBef>
                <a:spcPts val="0"/>
              </a:spcBef>
            </a:pPr>
            <a:endParaRPr lang="en-GB" sz="1800" dirty="0"/>
          </a:p>
          <a:p>
            <a:pPr marL="0" indent="0">
              <a:spcBef>
                <a:spcPts val="0"/>
              </a:spcBef>
              <a:buNone/>
            </a:pPr>
            <a:r>
              <a:rPr lang="en-GB" sz="1800" b="1" dirty="0"/>
              <a:t>Task 2</a:t>
            </a:r>
          </a:p>
          <a:p>
            <a:pPr marL="0" indent="0">
              <a:spcBef>
                <a:spcPts val="0"/>
              </a:spcBef>
              <a:buNone/>
            </a:pPr>
            <a:endParaRPr lang="en-GB" sz="1000" dirty="0" smtClean="0"/>
          </a:p>
          <a:p>
            <a:pPr marL="0" indent="0">
              <a:spcBef>
                <a:spcPts val="0"/>
              </a:spcBef>
              <a:buNone/>
            </a:pPr>
            <a:r>
              <a:rPr lang="en-GB" sz="1800" dirty="0" smtClean="0"/>
              <a:t>Part 1</a:t>
            </a:r>
          </a:p>
          <a:p>
            <a:pPr marL="0" indent="0">
              <a:spcBef>
                <a:spcPts val="0"/>
              </a:spcBef>
              <a:buNone/>
            </a:pPr>
            <a:endParaRPr lang="en-GB" sz="1000" dirty="0"/>
          </a:p>
          <a:p>
            <a:pPr marL="0" indent="0">
              <a:spcBef>
                <a:spcPts val="0"/>
              </a:spcBef>
              <a:buNone/>
            </a:pPr>
            <a:r>
              <a:rPr lang="en-GB" sz="1800" dirty="0"/>
              <a:t>Responding to written language in speech:				12 marks 	</a:t>
            </a:r>
            <a:r>
              <a:rPr lang="en-GB" sz="1800" dirty="0" smtClean="0"/>
              <a:t>AO2</a:t>
            </a:r>
            <a:endParaRPr lang="en-GB" sz="1800" dirty="0"/>
          </a:p>
          <a:p>
            <a:pPr marL="0" indent="0">
              <a:spcBef>
                <a:spcPts val="0"/>
              </a:spcBef>
              <a:buNone/>
            </a:pPr>
            <a:endParaRPr lang="en-GB" sz="1800" dirty="0" smtClean="0"/>
          </a:p>
          <a:p>
            <a:pPr marL="0" indent="0">
              <a:spcBef>
                <a:spcPts val="0"/>
              </a:spcBef>
              <a:buNone/>
            </a:pPr>
            <a:r>
              <a:rPr lang="en-GB" sz="1800" dirty="0" smtClean="0"/>
              <a:t>Part 2</a:t>
            </a:r>
          </a:p>
          <a:p>
            <a:pPr marL="0" indent="0">
              <a:spcBef>
                <a:spcPts val="0"/>
              </a:spcBef>
              <a:buNone/>
            </a:pPr>
            <a:endParaRPr lang="en-GB" sz="1000" dirty="0"/>
          </a:p>
          <a:p>
            <a:pPr marL="0" indent="0">
              <a:spcBef>
                <a:spcPts val="0"/>
              </a:spcBef>
              <a:buNone/>
            </a:pPr>
            <a:r>
              <a:rPr lang="en-GB" sz="1800" dirty="0"/>
              <a:t>Knowledge and understanding of society and culture:	12 marks   </a:t>
            </a:r>
            <a:r>
              <a:rPr lang="en-GB" sz="1800" dirty="0" smtClean="0"/>
              <a:t>AO4</a:t>
            </a:r>
            <a:endParaRPr lang="en-GB" sz="1800" dirty="0"/>
          </a:p>
          <a:p>
            <a:pPr marL="0" indent="0">
              <a:spcBef>
                <a:spcPts val="0"/>
              </a:spcBef>
              <a:buNone/>
            </a:pPr>
            <a:r>
              <a:rPr lang="en-GB" sz="1800" dirty="0"/>
              <a:t>Accuracy and range of language: 						12 marks 	</a:t>
            </a:r>
            <a:r>
              <a:rPr lang="en-GB" sz="1800" dirty="0" smtClean="0"/>
              <a:t>AO3</a:t>
            </a:r>
            <a:endParaRPr lang="en-GB" sz="1800" dirty="0"/>
          </a:p>
          <a:p>
            <a:pPr marL="0" indent="0">
              <a:spcBef>
                <a:spcPts val="0"/>
              </a:spcBef>
              <a:buNone/>
            </a:pPr>
            <a:r>
              <a:rPr lang="en-GB" sz="1800" dirty="0"/>
              <a:t>Interaction: 											  6 marks 	</a:t>
            </a:r>
            <a:r>
              <a:rPr lang="en-GB" sz="1800" dirty="0" smtClean="0"/>
              <a:t>AO1 </a:t>
            </a:r>
            <a:endParaRPr lang="en-GB" sz="1800" dirty="0"/>
          </a:p>
          <a:p>
            <a:endParaRPr lang="en-US" sz="1800" dirty="0"/>
          </a:p>
        </p:txBody>
      </p:sp>
    </p:spTree>
    <p:extLst>
      <p:ext uri="{BB962C8B-B14F-4D97-AF65-F5344CB8AC3E}">
        <p14:creationId xmlns:p14="http://schemas.microsoft.com/office/powerpoint/2010/main" val="16240748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365" y="1772029"/>
            <a:ext cx="8391435" cy="4354134"/>
          </a:xfrm>
        </p:spPr>
        <p:txBody>
          <a:bodyPr/>
          <a:lstStyle/>
          <a:p>
            <a:pPr marL="0" indent="0" algn="ctr">
              <a:buNone/>
            </a:pP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Speaking </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and </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the Independent Research Project</a:t>
            </a:r>
            <a:endParaRPr lang="en-US" dirty="0"/>
          </a:p>
        </p:txBody>
      </p:sp>
    </p:spTree>
    <p:extLst>
      <p:ext uri="{BB962C8B-B14F-4D97-AF65-F5344CB8AC3E}">
        <p14:creationId xmlns:p14="http://schemas.microsoft.com/office/powerpoint/2010/main" val="34590011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Discussion</a:t>
            </a:r>
            <a:endParaRPr lang="en-US" sz="3200" dirty="0"/>
          </a:p>
        </p:txBody>
      </p:sp>
      <p:sp>
        <p:nvSpPr>
          <p:cNvPr id="3" name="Content Placeholder 2"/>
          <p:cNvSpPr>
            <a:spLocks noGrp="1"/>
          </p:cNvSpPr>
          <p:nvPr>
            <p:ph idx="1"/>
          </p:nvPr>
        </p:nvSpPr>
        <p:spPr>
          <a:xfrm>
            <a:off x="457200" y="1880320"/>
            <a:ext cx="7881931" cy="4245843"/>
          </a:xfrm>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What activities and strategies do you use to encourage your students to express their points </a:t>
            </a:r>
            <a:r>
              <a:rPr lang="en-GB" sz="2400" dirty="0" smtClean="0">
                <a:latin typeface="Verdana" panose="020B0604030504040204" pitchFamily="34" charset="0"/>
                <a:ea typeface="Verdana" panose="020B0604030504040204" pitchFamily="34" charset="0"/>
                <a:cs typeface="Verdana" panose="020B0604030504040204" pitchFamily="34" charset="0"/>
              </a:rPr>
              <a:t>of </a:t>
            </a:r>
            <a:r>
              <a:rPr lang="en-GB" sz="2400" dirty="0">
                <a:latin typeface="Verdana" panose="020B0604030504040204" pitchFamily="34" charset="0"/>
                <a:ea typeface="Verdana" panose="020B0604030504040204" pitchFamily="34" charset="0"/>
                <a:cs typeface="Verdana" panose="020B0604030504040204" pitchFamily="34" charset="0"/>
              </a:rPr>
              <a:t>view?</a:t>
            </a:r>
          </a:p>
          <a:p>
            <a:endParaRPr lang="en-US" dirty="0"/>
          </a:p>
        </p:txBody>
      </p:sp>
    </p:spTree>
    <p:extLst>
      <p:ext uri="{BB962C8B-B14F-4D97-AF65-F5344CB8AC3E}">
        <p14:creationId xmlns:p14="http://schemas.microsoft.com/office/powerpoint/2010/main" val="5714291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Examples of activities</a:t>
            </a:r>
            <a:endParaRPr lang="en-US" sz="3200" dirty="0"/>
          </a:p>
        </p:txBody>
      </p:sp>
      <p:sp>
        <p:nvSpPr>
          <p:cNvPr id="3" name="Content Placeholder 2"/>
          <p:cNvSpPr>
            <a:spLocks noGrp="1"/>
          </p:cNvSpPr>
          <p:nvPr>
            <p:ph idx="1"/>
          </p:nvPr>
        </p:nvSpPr>
        <p:spPr>
          <a:xfrm>
            <a:off x="457200" y="2018145"/>
            <a:ext cx="8229600" cy="4108018"/>
          </a:xfrm>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1 - Discussion cards</a:t>
            </a: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2 - The Bigger Picture</a:t>
            </a: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3 - A two-idea answer</a:t>
            </a:r>
          </a:p>
          <a:p>
            <a:endParaRPr lang="en-US" dirty="0"/>
          </a:p>
        </p:txBody>
      </p:sp>
    </p:spTree>
    <p:extLst>
      <p:ext uri="{BB962C8B-B14F-4D97-AF65-F5344CB8AC3E}">
        <p14:creationId xmlns:p14="http://schemas.microsoft.com/office/powerpoint/2010/main" val="320162029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98455"/>
            <a:ext cx="8229600" cy="4127708"/>
          </a:xfrm>
        </p:spPr>
        <p:txBody>
          <a:bodyPr/>
          <a:lstStyle/>
          <a:p>
            <a:pPr marL="0" indent="0" algn="ctr">
              <a:buNone/>
            </a:pP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Activity 1</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Discussion cards</a:t>
            </a:r>
            <a:endParaRPr lang="en-US" dirty="0"/>
          </a:p>
        </p:txBody>
      </p:sp>
    </p:spTree>
    <p:extLst>
      <p:ext uri="{BB962C8B-B14F-4D97-AF65-F5344CB8AC3E}">
        <p14:creationId xmlns:p14="http://schemas.microsoft.com/office/powerpoint/2010/main" val="13870788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The Bigger Picture</a:t>
            </a:r>
            <a:endParaRPr lang="en-US" sz="3200" dirty="0"/>
          </a:p>
        </p:txBody>
      </p:sp>
      <p:pic>
        <p:nvPicPr>
          <p:cNvPr id="4"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33206" t="25865" r="20136"/>
          <a:stretch/>
        </p:blipFill>
        <p:spPr bwMode="auto">
          <a:xfrm>
            <a:off x="2246660" y="1778000"/>
            <a:ext cx="4783021" cy="434816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4323240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Activity 2</a:t>
            </a:r>
            <a:endParaRPr lang="en-US" sz="3200" dirty="0"/>
          </a:p>
        </p:txBody>
      </p:sp>
      <p:sp>
        <p:nvSpPr>
          <p:cNvPr id="3" name="Content Placeholder 2"/>
          <p:cNvSpPr>
            <a:spLocks noGrp="1"/>
          </p:cNvSpPr>
          <p:nvPr>
            <p:ph idx="1"/>
          </p:nvPr>
        </p:nvSpPr>
        <p:spPr>
          <a:xfrm>
            <a:off x="457200" y="2106746"/>
            <a:ext cx="8229599" cy="4019417"/>
          </a:xfrm>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Using </a:t>
            </a:r>
            <a:r>
              <a:rPr lang="en-GB" sz="2400" dirty="0" smtClean="0">
                <a:latin typeface="Verdana" panose="020B0604030504040204" pitchFamily="34" charset="0"/>
                <a:ea typeface="Verdana" panose="020B0604030504040204" pitchFamily="34" charset="0"/>
                <a:cs typeface="Verdana" panose="020B0604030504040204" pitchFamily="34" charset="0"/>
              </a:rPr>
              <a:t>The </a:t>
            </a:r>
            <a:r>
              <a:rPr lang="en-GB" sz="2400" dirty="0">
                <a:latin typeface="Verdana" panose="020B0604030504040204" pitchFamily="34" charset="0"/>
                <a:ea typeface="Verdana" panose="020B0604030504040204" pitchFamily="34" charset="0"/>
                <a:cs typeface="Verdana" panose="020B0604030504040204" pitchFamily="34" charset="0"/>
              </a:rPr>
              <a:t>B</a:t>
            </a:r>
            <a:r>
              <a:rPr lang="en-GB" sz="2400" dirty="0" smtClean="0">
                <a:latin typeface="Verdana" panose="020B0604030504040204" pitchFamily="34" charset="0"/>
                <a:ea typeface="Verdana" panose="020B0604030504040204" pitchFamily="34" charset="0"/>
                <a:cs typeface="Verdana" panose="020B0604030504040204" pitchFamily="34" charset="0"/>
              </a:rPr>
              <a:t>igger </a:t>
            </a:r>
            <a:r>
              <a:rPr lang="en-GB" sz="2400" dirty="0">
                <a:latin typeface="Verdana" panose="020B0604030504040204" pitchFamily="34" charset="0"/>
                <a:ea typeface="Verdana" panose="020B0604030504040204" pitchFamily="34" charset="0"/>
                <a:cs typeface="Verdana" panose="020B0604030504040204" pitchFamily="34" charset="0"/>
              </a:rPr>
              <a:t>P</a:t>
            </a:r>
            <a:r>
              <a:rPr lang="en-GB" sz="2400" dirty="0" smtClean="0">
                <a:latin typeface="Verdana" panose="020B0604030504040204" pitchFamily="34" charset="0"/>
                <a:ea typeface="Verdana" panose="020B0604030504040204" pitchFamily="34" charset="0"/>
                <a:cs typeface="Verdana" panose="020B0604030504040204" pitchFamily="34" charset="0"/>
              </a:rPr>
              <a:t>icture</a:t>
            </a:r>
            <a:r>
              <a:rPr lang="en-GB" sz="2400" dirty="0">
                <a:latin typeface="Verdana" panose="020B0604030504040204" pitchFamily="34" charset="0"/>
                <a:ea typeface="Verdana" panose="020B0604030504040204" pitchFamily="34" charset="0"/>
                <a:cs typeface="Verdana" panose="020B0604030504040204" pitchFamily="34" charset="0"/>
              </a:rPr>
              <a:t>, discuss the following </a:t>
            </a:r>
            <a:r>
              <a:rPr lang="en-GB" sz="2400" dirty="0" smtClean="0">
                <a:latin typeface="Verdana" panose="020B0604030504040204" pitchFamily="34" charset="0"/>
                <a:ea typeface="Verdana" panose="020B0604030504040204" pitchFamily="34" charset="0"/>
                <a:cs typeface="Verdana" panose="020B0604030504040204" pitchFamily="34" charset="0"/>
              </a:rPr>
              <a:t>theme: </a:t>
            </a:r>
            <a:r>
              <a:rPr lang="is-IS" sz="2400" dirty="0" smtClean="0">
                <a:latin typeface="Verdana" panose="020B0604030504040204" pitchFamily="34" charset="0"/>
                <a:ea typeface="Verdana" panose="020B0604030504040204" pitchFamily="34" charset="0"/>
                <a:cs typeface="Verdana" panose="020B0604030504040204" pitchFamily="34" charset="0"/>
              </a:rPr>
              <a:t>…..</a:t>
            </a:r>
            <a:endParaRPr lang="en-GB" sz="2400"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spTree>
    <p:extLst>
      <p:ext uri="{BB962C8B-B14F-4D97-AF65-F5344CB8AC3E}">
        <p14:creationId xmlns:p14="http://schemas.microsoft.com/office/powerpoint/2010/main" val="2751980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200" b="1" dirty="0">
                <a:solidFill>
                  <a:schemeClr val="tx2"/>
                </a:solidFill>
                <a:latin typeface="Verdana" panose="020B0604030504040204" pitchFamily="34" charset="0"/>
                <a:cs typeface="Myriad Pro" charset="0"/>
              </a:rPr>
              <a:t>Languages for all</a:t>
            </a:r>
            <a:endParaRPr lang="en-US" sz="3200" dirty="0"/>
          </a:p>
        </p:txBody>
      </p:sp>
      <p:sp>
        <p:nvSpPr>
          <p:cNvPr id="3" name="Content Placeholder 2"/>
          <p:cNvSpPr>
            <a:spLocks noGrp="1"/>
          </p:cNvSpPr>
          <p:nvPr>
            <p:ph idx="1"/>
          </p:nvPr>
        </p:nvSpPr>
        <p:spPr/>
        <p:txBody>
          <a:bodyPr>
            <a:normAutofit/>
          </a:bodyPr>
          <a:lstStyle/>
          <a:p>
            <a:pPr>
              <a:spcBef>
                <a:spcPts val="0"/>
              </a:spcBef>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Content that engages, inspires and motivates your students</a:t>
            </a:r>
          </a:p>
          <a:p>
            <a:pPr>
              <a:spcBef>
                <a:spcPts val="0"/>
              </a:spcBef>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Manageable content and clear, structured assessment</a:t>
            </a:r>
          </a:p>
          <a:p>
            <a:pPr>
              <a:spcBef>
                <a:spcPts val="0"/>
              </a:spcBef>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Assessments that enable all students to reach their potential</a:t>
            </a:r>
          </a:p>
          <a:p>
            <a:pPr>
              <a:spcBef>
                <a:spcPts val="0"/>
              </a:spcBef>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Rich choice of popular and accessible works covering contemporary and classical titles from a range of directors and authors</a:t>
            </a:r>
          </a:p>
          <a:p>
            <a:pPr>
              <a:spcBef>
                <a:spcPts val="0"/>
              </a:spcBef>
              <a:buFont typeface="Arial" panose="020B0604020202020204" pitchFamily="34" charset="0"/>
              <a:buChar char="•"/>
            </a:pPr>
            <a:r>
              <a:rPr lang="en-US" altLang="en-US" sz="2400" dirty="0">
                <a:latin typeface="Verdana" panose="020B0604030504040204" pitchFamily="34" charset="0"/>
                <a:ea typeface="Verdana" panose="020B0604030504040204" pitchFamily="34" charset="0"/>
                <a:cs typeface="Verdana" panose="020B0604030504040204" pitchFamily="34" charset="0"/>
              </a:rPr>
              <a:t>Straightforward and clear mark schemes</a:t>
            </a:r>
          </a:p>
          <a:p>
            <a:pPr>
              <a:spcBef>
                <a:spcPts val="0"/>
              </a:spcBef>
              <a:buFont typeface="Arial" panose="020B0604020202020204" pitchFamily="34" charset="0"/>
              <a:buChar char="•"/>
            </a:pPr>
            <a:r>
              <a:rPr lang="en-US" sz="2400" dirty="0">
                <a:latin typeface="Verdana" panose="020B0604030504040204" pitchFamily="34" charset="0"/>
                <a:ea typeface="Verdana" panose="020B0604030504040204" pitchFamily="34" charset="0"/>
                <a:cs typeface="Verdana" panose="020B0604030504040204" pitchFamily="34" charset="0"/>
              </a:rPr>
              <a:t>Specification that builds transferable skills for progression to language or other degrees</a:t>
            </a:r>
          </a:p>
          <a:p>
            <a:endParaRPr lang="en-US" sz="2400" dirty="0"/>
          </a:p>
        </p:txBody>
      </p:sp>
    </p:spTree>
    <p:extLst>
      <p:ext uri="{BB962C8B-B14F-4D97-AF65-F5344CB8AC3E}">
        <p14:creationId xmlns:p14="http://schemas.microsoft.com/office/powerpoint/2010/main" val="120783508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Activity </a:t>
            </a: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3</a:t>
            </a:r>
            <a:endParaRPr lang="en-US" sz="3200" dirty="0"/>
          </a:p>
        </p:txBody>
      </p:sp>
      <p:sp>
        <p:nvSpPr>
          <p:cNvPr id="3" name="Content Placeholder 2"/>
          <p:cNvSpPr>
            <a:spLocks noGrp="1"/>
          </p:cNvSpPr>
          <p:nvPr>
            <p:ph idx="1"/>
          </p:nvPr>
        </p:nvSpPr>
        <p:spPr>
          <a:xfrm>
            <a:off x="994394" y="2106746"/>
            <a:ext cx="7692405" cy="4019417"/>
          </a:xfrm>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Using the two-idea answer technique, answer the following </a:t>
            </a:r>
            <a:r>
              <a:rPr lang="en-GB" sz="2400" dirty="0" smtClean="0">
                <a:latin typeface="Verdana" panose="020B0604030504040204" pitchFamily="34" charset="0"/>
                <a:ea typeface="Verdana" panose="020B0604030504040204" pitchFamily="34" charset="0"/>
                <a:cs typeface="Verdana" panose="020B0604030504040204" pitchFamily="34" charset="0"/>
              </a:rPr>
              <a:t>questions.</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dirty="0"/>
          </a:p>
        </p:txBody>
      </p:sp>
    </p:spTree>
    <p:extLst>
      <p:ext uri="{BB962C8B-B14F-4D97-AF65-F5344CB8AC3E}">
        <p14:creationId xmlns:p14="http://schemas.microsoft.com/office/powerpoint/2010/main" val="422278655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a:buNone/>
            </a:pP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The Independent </a:t>
            </a: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R</a:t>
            </a: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esearch Project</a:t>
            </a:r>
          </a:p>
          <a:p>
            <a:pPr marL="0" indent="0" algn="ctr">
              <a:buNone/>
            </a:pPr>
            <a:endPar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endParaRPr>
          </a:p>
          <a:p>
            <a:pPr marL="0" indent="0" algn="ctr">
              <a:buNone/>
            </a:pP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Research </a:t>
            </a: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Skills</a:t>
            </a:r>
          </a:p>
          <a:p>
            <a:pPr marL="0" indent="0" algn="ctr">
              <a:buNone/>
            </a:pP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with the ‘bigger </a:t>
            </a: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picture’</a:t>
            </a:r>
            <a:endParaRPr lang="en-US" dirty="0"/>
          </a:p>
        </p:txBody>
      </p:sp>
    </p:spTree>
    <p:extLst>
      <p:ext uri="{BB962C8B-B14F-4D97-AF65-F5344CB8AC3E}">
        <p14:creationId xmlns:p14="http://schemas.microsoft.com/office/powerpoint/2010/main" val="319788826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Some key considerations:</a:t>
            </a:r>
            <a:endParaRPr lang="en-US" sz="3200" dirty="0"/>
          </a:p>
        </p:txBody>
      </p:sp>
      <p:sp>
        <p:nvSpPr>
          <p:cNvPr id="3" name="Content Placeholder 2"/>
          <p:cNvSpPr>
            <a:spLocks noGrp="1"/>
          </p:cNvSpPr>
          <p:nvPr>
            <p:ph idx="1"/>
          </p:nvPr>
        </p:nvSpPr>
        <p:spPr/>
        <p:txBody>
          <a:bodyPr>
            <a:normAutofit/>
          </a:bodyPr>
          <a:lstStyle/>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When to start preparing the students on the skills?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How much independence</a:t>
            </a:r>
            <a:r>
              <a:rPr lang="en-GB" sz="2400" dirty="0" smtClean="0">
                <a:latin typeface="Verdana" panose="020B0604030504040204" pitchFamily="34" charset="0"/>
                <a:ea typeface="Verdana" panose="020B0604030504040204" pitchFamily="34" charset="0"/>
                <a:cs typeface="Verdana" panose="020B0604030504040204" pitchFamily="34" charset="0"/>
              </a:rPr>
              <a:t>/guidance </a:t>
            </a:r>
            <a:r>
              <a:rPr lang="en-GB" sz="2400" dirty="0">
                <a:latin typeface="Verdana" panose="020B0604030504040204" pitchFamily="34" charset="0"/>
                <a:ea typeface="Verdana" panose="020B0604030504040204" pitchFamily="34" charset="0"/>
                <a:cs typeface="Verdana" panose="020B0604030504040204" pitchFamily="34" charset="0"/>
              </a:rPr>
              <a:t>to give them?</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How to develop research skills?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How to organise the notes?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How to practise their notes?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Time in lessons to practise their knowledge and skills?</a:t>
            </a:r>
          </a:p>
          <a:p>
            <a:endParaRPr lang="en-US" sz="2400" dirty="0"/>
          </a:p>
        </p:txBody>
      </p:sp>
    </p:spTree>
    <p:extLst>
      <p:ext uri="{BB962C8B-B14F-4D97-AF65-F5344CB8AC3E}">
        <p14:creationId xmlns:p14="http://schemas.microsoft.com/office/powerpoint/2010/main" val="24865748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Discussion</a:t>
            </a:r>
            <a:endParaRPr lang="en-US" sz="3200" dirty="0"/>
          </a:p>
        </p:txBody>
      </p:sp>
      <p:sp>
        <p:nvSpPr>
          <p:cNvPr id="3" name="Content Placeholder 2"/>
          <p:cNvSpPr>
            <a:spLocks noGrp="1"/>
          </p:cNvSpPr>
          <p:nvPr>
            <p:ph idx="1"/>
          </p:nvPr>
        </p:nvSpPr>
        <p:spPr/>
        <p:txBody>
          <a:bodyPr/>
          <a:lstStyle/>
          <a:p>
            <a:pPr marL="0" indent="0">
              <a:spcBef>
                <a:spcPts val="0"/>
              </a:spcBef>
              <a:buNone/>
            </a:pPr>
            <a:r>
              <a:rPr lang="en-GB" sz="2400" dirty="0">
                <a:latin typeface="Verdana" panose="020B0604030504040204" pitchFamily="34" charset="0"/>
                <a:ea typeface="Verdana" panose="020B0604030504040204" pitchFamily="34" charset="0"/>
                <a:cs typeface="Verdana" panose="020B0604030504040204" pitchFamily="34" charset="0"/>
              </a:rPr>
              <a:t>What are the key strategies</a:t>
            </a:r>
            <a:r>
              <a:rPr lang="en-GB" sz="2400" dirty="0" smtClean="0">
                <a:latin typeface="Verdana" panose="020B0604030504040204" pitchFamily="34" charset="0"/>
                <a:ea typeface="Verdana" panose="020B0604030504040204" pitchFamily="34" charset="0"/>
                <a:cs typeface="Verdana" panose="020B0604030504040204" pitchFamily="34" charset="0"/>
              </a:rPr>
              <a:t>/techniques </a:t>
            </a:r>
            <a:r>
              <a:rPr lang="en-GB" sz="2400" dirty="0">
                <a:latin typeface="Verdana" panose="020B0604030504040204" pitchFamily="34" charset="0"/>
                <a:ea typeface="Verdana" panose="020B0604030504040204" pitchFamily="34" charset="0"/>
                <a:cs typeface="Verdana" panose="020B0604030504040204" pitchFamily="34" charset="0"/>
              </a:rPr>
              <a:t>that will have an impact on your teaching?</a:t>
            </a:r>
          </a:p>
          <a:p>
            <a:pPr marL="0" indent="0">
              <a:spcBef>
                <a:spcPts val="0"/>
              </a:spcBef>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spcBef>
                <a:spcPts val="0"/>
              </a:spcBef>
              <a:buNone/>
            </a:pPr>
            <a:r>
              <a:rPr lang="en-GB" sz="2400" dirty="0">
                <a:latin typeface="Verdana" panose="020B0604030504040204" pitchFamily="34" charset="0"/>
                <a:ea typeface="Verdana" panose="020B0604030504040204" pitchFamily="34" charset="0"/>
                <a:cs typeface="Verdana" panose="020B0604030504040204" pitchFamily="34" charset="0"/>
              </a:rPr>
              <a:t>How are you feeling now about teaching the Speaking Component?</a:t>
            </a:r>
          </a:p>
          <a:p>
            <a:pPr marL="0" indent="0">
              <a:spcBef>
                <a:spcPts val="0"/>
              </a:spcBef>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spcBef>
                <a:spcPts val="0"/>
              </a:spcBef>
              <a:buNone/>
            </a:pPr>
            <a:r>
              <a:rPr lang="en-GB" sz="2400" dirty="0">
                <a:latin typeface="Verdana" panose="020B0604030504040204" pitchFamily="34" charset="0"/>
                <a:ea typeface="Verdana" panose="020B0604030504040204" pitchFamily="34" charset="0"/>
                <a:cs typeface="Verdana" panose="020B0604030504040204" pitchFamily="34" charset="0"/>
              </a:rPr>
              <a:t>What do you need to do to  prepare yourself and your students?</a:t>
            </a:r>
            <a:endParaRPr lang="en-GB" sz="2400" dirty="0"/>
          </a:p>
          <a:p>
            <a:endParaRPr lang="en-US" dirty="0"/>
          </a:p>
        </p:txBody>
      </p:sp>
    </p:spTree>
    <p:extLst>
      <p:ext uri="{BB962C8B-B14F-4D97-AF65-F5344CB8AC3E}">
        <p14:creationId xmlns:p14="http://schemas.microsoft.com/office/powerpoint/2010/main" val="29693918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solidFill>
                  <a:schemeClr val="tx2"/>
                </a:solidFill>
              </a:rPr>
              <a:t>Support materials for </a:t>
            </a:r>
            <a:r>
              <a:rPr lang="en-GB" sz="3200" b="1" dirty="0" smtClean="0">
                <a:solidFill>
                  <a:schemeClr val="tx2"/>
                </a:solidFill>
              </a:rPr>
              <a:t/>
            </a:r>
            <a:br>
              <a:rPr lang="en-GB" sz="3200" b="1" dirty="0" smtClean="0">
                <a:solidFill>
                  <a:schemeClr val="tx2"/>
                </a:solidFill>
              </a:rPr>
            </a:br>
            <a:r>
              <a:rPr lang="en-GB" sz="3200" b="1" dirty="0" smtClean="0">
                <a:solidFill>
                  <a:schemeClr val="tx2"/>
                </a:solidFill>
              </a:rPr>
              <a:t>Paper </a:t>
            </a:r>
            <a:r>
              <a:rPr lang="en-GB" sz="3200" b="1" dirty="0">
                <a:solidFill>
                  <a:schemeClr val="tx2"/>
                </a:solidFill>
              </a:rPr>
              <a:t>3 Speaking</a:t>
            </a:r>
            <a:endParaRPr lang="en-US" sz="3200" dirty="0"/>
          </a:p>
        </p:txBody>
      </p:sp>
      <p:sp>
        <p:nvSpPr>
          <p:cNvPr id="3" name="Content Placeholder 2"/>
          <p:cNvSpPr>
            <a:spLocks noGrp="1"/>
          </p:cNvSpPr>
          <p:nvPr>
            <p:ph idx="1"/>
          </p:nvPr>
        </p:nvSpPr>
        <p:spPr>
          <a:xfrm>
            <a:off x="457200" y="2159000"/>
            <a:ext cx="8229600" cy="3967163"/>
          </a:xfrm>
        </p:spPr>
        <p:txBody>
          <a:bodyPr>
            <a:normAutofit fontScale="85000" lnSpcReduction="10000"/>
          </a:bodyPr>
          <a:lstStyle/>
          <a:p>
            <a:pPr>
              <a:buFont typeface="Arial" charset="0"/>
              <a:buChar char="•"/>
            </a:pPr>
            <a:r>
              <a:rPr lang="en-GB" sz="2400" dirty="0"/>
              <a:t>Ideas for independent research </a:t>
            </a:r>
            <a:r>
              <a:rPr lang="en-GB" sz="2400" dirty="0" smtClean="0"/>
              <a:t>projects</a:t>
            </a:r>
          </a:p>
          <a:p>
            <a:pPr>
              <a:buFont typeface="Arial" charset="0"/>
              <a:buChar char="•"/>
            </a:pPr>
            <a:endParaRPr lang="en-GB" sz="2400" dirty="0"/>
          </a:p>
          <a:p>
            <a:pPr>
              <a:buFont typeface="Arial" charset="0"/>
              <a:buChar char="•"/>
            </a:pPr>
            <a:r>
              <a:rPr lang="en-GB" sz="2400" dirty="0"/>
              <a:t>How to develop research </a:t>
            </a:r>
            <a:r>
              <a:rPr lang="en-GB" sz="2400" dirty="0" smtClean="0"/>
              <a:t>skills</a:t>
            </a:r>
          </a:p>
          <a:p>
            <a:pPr>
              <a:buFont typeface="Arial" charset="0"/>
              <a:buChar char="•"/>
            </a:pPr>
            <a:endParaRPr lang="en-GB" sz="2400" dirty="0"/>
          </a:p>
          <a:p>
            <a:pPr>
              <a:buFont typeface="Arial" charset="0"/>
              <a:buChar char="•"/>
            </a:pPr>
            <a:endParaRPr lang="en-GB" sz="2400" dirty="0" smtClean="0"/>
          </a:p>
          <a:p>
            <a:pPr>
              <a:buFont typeface="Arial" charset="0"/>
              <a:buChar char="•"/>
            </a:pPr>
            <a:endParaRPr lang="en-GB" sz="2400" dirty="0"/>
          </a:p>
          <a:p>
            <a:pPr>
              <a:buFont typeface="Arial" charset="0"/>
              <a:buChar char="•"/>
            </a:pPr>
            <a:endParaRPr lang="en-GB" sz="2400" dirty="0" smtClean="0"/>
          </a:p>
          <a:p>
            <a:pPr>
              <a:buFont typeface="Arial" charset="0"/>
              <a:buChar char="•"/>
            </a:pPr>
            <a:endParaRPr lang="en-GB" sz="2400" dirty="0"/>
          </a:p>
          <a:p>
            <a:pPr marL="0" indent="0">
              <a:buNone/>
            </a:pPr>
            <a:endParaRPr lang="en-GB" sz="1900" dirty="0" smtClean="0"/>
          </a:p>
          <a:p>
            <a:pPr marL="0" indent="0">
              <a:buNone/>
            </a:pPr>
            <a:endParaRPr lang="en-GB" sz="1900" dirty="0"/>
          </a:p>
          <a:p>
            <a:pPr marL="0" indent="0">
              <a:buNone/>
            </a:pPr>
            <a:r>
              <a:rPr lang="en-GB" sz="1900" dirty="0">
                <a:hlinkClick r:id="rId3"/>
              </a:rPr>
              <a:t>http://qualifications.pearson.com/en/qualifications/edexcel-a-levels/german-2016.coursematerials.html#filterQuery=Pearson-UK:Category%2FTeaching-and-learning-materials</a:t>
            </a:r>
            <a:endParaRPr lang="en-GB" sz="1900" dirty="0"/>
          </a:p>
          <a:p>
            <a:pPr marL="0" indent="0">
              <a:buNone/>
            </a:pPr>
            <a:endParaRPr lang="en-GB" sz="2400" dirty="0"/>
          </a:p>
        </p:txBody>
      </p:sp>
    </p:spTree>
    <p:extLst>
      <p:ext uri="{BB962C8B-B14F-4D97-AF65-F5344CB8AC3E}">
        <p14:creationId xmlns:p14="http://schemas.microsoft.com/office/powerpoint/2010/main" val="201039290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solidFill>
                  <a:schemeClr val="tx2"/>
                </a:solidFill>
              </a:rPr>
              <a:t>AS level Paper 2</a:t>
            </a:r>
            <a:r>
              <a:rPr lang="en-US" sz="3200" dirty="0">
                <a:solidFill>
                  <a:schemeClr val="tx2"/>
                </a:solidFill>
              </a:rPr>
              <a:t>:  </a:t>
            </a:r>
            <a:r>
              <a:rPr lang="en-US" sz="3200" b="1" dirty="0">
                <a:solidFill>
                  <a:schemeClr val="tx2"/>
                </a:solidFill>
              </a:rPr>
              <a:t/>
            </a:r>
            <a:br>
              <a:rPr lang="en-US" sz="3200" b="1" dirty="0">
                <a:solidFill>
                  <a:schemeClr val="tx2"/>
                </a:solidFill>
              </a:rPr>
            </a:br>
            <a:r>
              <a:rPr lang="en-US" sz="2400" b="1" dirty="0">
                <a:solidFill>
                  <a:schemeClr val="tx2"/>
                </a:solidFill>
              </a:rPr>
              <a:t>Written response to works and  </a:t>
            </a:r>
            <a:br>
              <a:rPr lang="en-US" sz="2400" b="1" dirty="0">
                <a:solidFill>
                  <a:schemeClr val="tx2"/>
                </a:solidFill>
              </a:rPr>
            </a:br>
            <a:r>
              <a:rPr lang="en-US" sz="2400" b="1" dirty="0">
                <a:solidFill>
                  <a:schemeClr val="tx2"/>
                </a:solidFill>
              </a:rPr>
              <a:t>Translation into German</a:t>
            </a:r>
            <a:br>
              <a:rPr lang="en-US" sz="2400" b="1" dirty="0">
                <a:solidFill>
                  <a:schemeClr val="tx2"/>
                </a:solidFill>
              </a:rPr>
            </a:br>
            <a:r>
              <a:rPr lang="en-US" sz="2400" b="1" dirty="0" err="1">
                <a:solidFill>
                  <a:schemeClr val="tx2"/>
                </a:solidFill>
              </a:rPr>
              <a:t>DfE</a:t>
            </a:r>
            <a:r>
              <a:rPr lang="en-US" sz="2400" b="1" dirty="0">
                <a:solidFill>
                  <a:schemeClr val="tx2"/>
                </a:solidFill>
              </a:rPr>
              <a:t> Criteria</a:t>
            </a:r>
            <a:r>
              <a:rPr lang="en-US" sz="3200" b="1" dirty="0">
                <a:solidFill>
                  <a:schemeClr val="tx2"/>
                </a:solidFill>
              </a:rPr>
              <a:t> </a:t>
            </a:r>
            <a:endParaRPr lang="en-US" sz="3200" dirty="0"/>
          </a:p>
        </p:txBody>
      </p:sp>
      <p:sp>
        <p:nvSpPr>
          <p:cNvPr id="3" name="Content Placeholder 2"/>
          <p:cNvSpPr>
            <a:spLocks noGrp="1"/>
          </p:cNvSpPr>
          <p:nvPr>
            <p:ph idx="1"/>
          </p:nvPr>
        </p:nvSpPr>
        <p:spPr>
          <a:xfrm>
            <a:off x="457200" y="2178538"/>
            <a:ext cx="8229600" cy="3947625"/>
          </a:xfrm>
        </p:spPr>
        <p:txBody>
          <a:bodyPr>
            <a:noAutofit/>
          </a:bodyPr>
          <a:lstStyle/>
          <a:p>
            <a:pPr>
              <a:lnSpc>
                <a:spcPct val="110000"/>
              </a:lnSpc>
              <a:spcBef>
                <a:spcPts val="900"/>
              </a:spcBef>
              <a:buFont typeface="Arial" panose="020B0604020202020204" pitchFamily="34" charset="0"/>
              <a:buChar char="•"/>
            </a:pPr>
            <a:r>
              <a:rPr lang="en-GB" sz="2200" dirty="0"/>
              <a:t>Know, understand and be able to respond critically in writing, in the language of study, to the work, taken from the prescribed list provided in the specification. </a:t>
            </a:r>
          </a:p>
          <a:p>
            <a:pPr>
              <a:lnSpc>
                <a:spcPct val="110000"/>
              </a:lnSpc>
              <a:spcBef>
                <a:spcPts val="900"/>
              </a:spcBef>
              <a:buFont typeface="Arial" panose="020B0604020202020204" pitchFamily="34" charset="0"/>
              <a:buChar char="•"/>
            </a:pPr>
            <a:r>
              <a:rPr lang="en-GB" sz="2200" dirty="0"/>
              <a:t>At AS, knowledge and understanding of the work must include a critical response to aspects such as the structure of the plot, characterisation, and use of imagery or other stylistic features, as appropriate to the work studied </a:t>
            </a:r>
          </a:p>
          <a:p>
            <a:pPr>
              <a:lnSpc>
                <a:spcPct val="110000"/>
              </a:lnSpc>
              <a:spcBef>
                <a:spcPts val="900"/>
              </a:spcBef>
              <a:buFont typeface="Arial" panose="020B0604020202020204" pitchFamily="34" charset="0"/>
              <a:buChar char="•"/>
            </a:pPr>
            <a:r>
              <a:rPr lang="en-GB" sz="2200" dirty="0"/>
              <a:t>Candidates can choose either a literary work or film</a:t>
            </a:r>
          </a:p>
          <a:p>
            <a:pPr marL="0" indent="0">
              <a:buNone/>
            </a:pPr>
            <a:endParaRPr lang="en-GB" sz="2200" dirty="0"/>
          </a:p>
        </p:txBody>
      </p:sp>
    </p:spTree>
    <p:extLst>
      <p:ext uri="{BB962C8B-B14F-4D97-AF65-F5344CB8AC3E}">
        <p14:creationId xmlns:p14="http://schemas.microsoft.com/office/powerpoint/2010/main" val="97044493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solidFill>
                  <a:schemeClr val="tx2"/>
                </a:solidFill>
              </a:rPr>
              <a:t>Literary Works and </a:t>
            </a:r>
            <a:r>
              <a:rPr lang="en-GB" sz="3200" b="1" dirty="0" smtClean="0">
                <a:solidFill>
                  <a:schemeClr val="tx2"/>
                </a:solidFill>
              </a:rPr>
              <a:t/>
            </a:r>
            <a:br>
              <a:rPr lang="en-GB" sz="3200" b="1" dirty="0" smtClean="0">
                <a:solidFill>
                  <a:schemeClr val="tx2"/>
                </a:solidFill>
              </a:rPr>
            </a:br>
            <a:r>
              <a:rPr lang="en-GB" sz="3200" b="1" dirty="0" smtClean="0">
                <a:solidFill>
                  <a:schemeClr val="tx2"/>
                </a:solidFill>
              </a:rPr>
              <a:t>Films </a:t>
            </a:r>
            <a:r>
              <a:rPr lang="en-GB" sz="3200" b="1" dirty="0">
                <a:solidFill>
                  <a:schemeClr val="tx2"/>
                </a:solidFill>
              </a:rPr>
              <a:t>Selection criteria</a:t>
            </a:r>
            <a:endParaRPr lang="en-US" sz="3200" dirty="0"/>
          </a:p>
        </p:txBody>
      </p:sp>
      <p:sp>
        <p:nvSpPr>
          <p:cNvPr id="3" name="Content Placeholder 2"/>
          <p:cNvSpPr>
            <a:spLocks noGrp="1"/>
          </p:cNvSpPr>
          <p:nvPr>
            <p:ph idx="1"/>
          </p:nvPr>
        </p:nvSpPr>
        <p:spPr>
          <a:xfrm>
            <a:off x="302846" y="2031999"/>
            <a:ext cx="8616462" cy="3654547"/>
          </a:xfrm>
        </p:spPr>
        <p:txBody>
          <a:bodyPr>
            <a:noAutofit/>
          </a:bodyPr>
          <a:lstStyle/>
          <a:p>
            <a:pPr>
              <a:spcBef>
                <a:spcPts val="900"/>
              </a:spcBef>
              <a:buFont typeface="Arial" panose="020B0604020202020204" pitchFamily="34" charset="0"/>
              <a:buChar char="•"/>
            </a:pPr>
            <a:r>
              <a:rPr lang="en-GB" sz="2400" dirty="0"/>
              <a:t>Wide selection of works featuring both classical and contemporary titles</a:t>
            </a:r>
          </a:p>
          <a:p>
            <a:pPr>
              <a:spcBef>
                <a:spcPts val="900"/>
              </a:spcBef>
              <a:buFont typeface="Arial" panose="020B0604020202020204" pitchFamily="34" charset="0"/>
              <a:buChar char="•"/>
            </a:pPr>
            <a:r>
              <a:rPr lang="en-GB" sz="2400" dirty="0"/>
              <a:t>Variety of literary styles including- novels, plays and short stories</a:t>
            </a:r>
          </a:p>
          <a:p>
            <a:pPr>
              <a:spcBef>
                <a:spcPts val="900"/>
              </a:spcBef>
              <a:buFont typeface="Arial" panose="020B0604020202020204" pitchFamily="34" charset="0"/>
              <a:buChar char="•"/>
            </a:pPr>
            <a:r>
              <a:rPr lang="en-GB" sz="2400" dirty="0"/>
              <a:t>Works that could be co-taught</a:t>
            </a:r>
          </a:p>
          <a:p>
            <a:pPr>
              <a:spcBef>
                <a:spcPts val="900"/>
              </a:spcBef>
              <a:buFont typeface="Arial" panose="020B0604020202020204" pitchFamily="34" charset="0"/>
              <a:buChar char="•"/>
            </a:pPr>
            <a:r>
              <a:rPr lang="en-GB" sz="2400" dirty="0"/>
              <a:t>Works that link with the themes</a:t>
            </a:r>
          </a:p>
          <a:p>
            <a:pPr>
              <a:spcBef>
                <a:spcPts val="900"/>
              </a:spcBef>
              <a:buFont typeface="Arial" panose="020B0604020202020204" pitchFamily="34" charset="0"/>
              <a:buChar char="•"/>
            </a:pPr>
            <a:r>
              <a:rPr lang="en-GB" sz="2400" dirty="0"/>
              <a:t>Works which have some existing teaching and learning support</a:t>
            </a:r>
          </a:p>
          <a:p>
            <a:pPr marL="0" indent="0">
              <a:buNone/>
            </a:pPr>
            <a:endParaRPr lang="en-GB" sz="2200" dirty="0"/>
          </a:p>
        </p:txBody>
      </p:sp>
    </p:spTree>
    <p:extLst>
      <p:ext uri="{BB962C8B-B14F-4D97-AF65-F5344CB8AC3E}">
        <p14:creationId xmlns:p14="http://schemas.microsoft.com/office/powerpoint/2010/main" val="417785790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solidFill>
                  <a:schemeClr val="tx2"/>
                </a:solidFill>
              </a:rPr>
              <a:t>AS </a:t>
            </a:r>
            <a:r>
              <a:rPr lang="en-US" sz="3200" b="1" dirty="0" smtClean="0">
                <a:solidFill>
                  <a:schemeClr val="tx2"/>
                </a:solidFill>
              </a:rPr>
              <a:t>level Paper </a:t>
            </a:r>
            <a:r>
              <a:rPr lang="en-US" sz="3200" b="1" dirty="0">
                <a:solidFill>
                  <a:schemeClr val="tx2"/>
                </a:solidFill>
              </a:rPr>
              <a:t>2</a:t>
            </a:r>
            <a:br>
              <a:rPr lang="en-US" sz="3200" b="1" dirty="0">
                <a:solidFill>
                  <a:schemeClr val="tx2"/>
                </a:solidFill>
              </a:rPr>
            </a:br>
            <a:r>
              <a:rPr lang="en-US" sz="1200" b="1" dirty="0">
                <a:solidFill>
                  <a:schemeClr val="tx2"/>
                </a:solidFill>
              </a:rPr>
              <a:t> </a:t>
            </a:r>
            <a:r>
              <a:rPr lang="en-US" sz="2800" b="1" dirty="0">
                <a:solidFill>
                  <a:schemeClr val="tx2"/>
                </a:solidFill>
              </a:rPr>
              <a:t/>
            </a:r>
            <a:br>
              <a:rPr lang="en-US" sz="2800" b="1" dirty="0">
                <a:solidFill>
                  <a:schemeClr val="tx2"/>
                </a:solidFill>
              </a:rPr>
            </a:br>
            <a:r>
              <a:rPr lang="en-US" sz="2400" b="1" dirty="0">
                <a:solidFill>
                  <a:schemeClr val="tx2"/>
                </a:solidFill>
              </a:rPr>
              <a:t>Written response to works and </a:t>
            </a:r>
            <a:r>
              <a:rPr lang="en-US" sz="2400" b="1" dirty="0" smtClean="0">
                <a:solidFill>
                  <a:schemeClr val="tx2"/>
                </a:solidFill>
              </a:rPr>
              <a:t/>
            </a:r>
            <a:br>
              <a:rPr lang="en-US" sz="2400" b="1" dirty="0" smtClean="0">
                <a:solidFill>
                  <a:schemeClr val="tx2"/>
                </a:solidFill>
              </a:rPr>
            </a:br>
            <a:r>
              <a:rPr lang="en-US" sz="2400" b="1" dirty="0" smtClean="0">
                <a:solidFill>
                  <a:schemeClr val="tx2"/>
                </a:solidFill>
              </a:rPr>
              <a:t>translation </a:t>
            </a:r>
            <a:r>
              <a:rPr lang="en-US" sz="2400" b="1" dirty="0">
                <a:solidFill>
                  <a:schemeClr val="tx2"/>
                </a:solidFill>
              </a:rPr>
              <a:t>into German</a:t>
            </a:r>
            <a:endParaRPr lang="en-US" sz="2400" dirty="0"/>
          </a:p>
        </p:txBody>
      </p:sp>
      <p:graphicFrame>
        <p:nvGraphicFramePr>
          <p:cNvPr id="5" name="Table 4"/>
          <p:cNvGraphicFramePr>
            <a:graphicFrameLocks noGrp="1"/>
          </p:cNvGraphicFramePr>
          <p:nvPr>
            <p:extLst>
              <p:ext uri="{D42A27DB-BD31-4B8C-83A1-F6EECF244321}">
                <p14:modId xmlns:p14="http://schemas.microsoft.com/office/powerpoint/2010/main" val="461271973"/>
              </p:ext>
            </p:extLst>
          </p:nvPr>
        </p:nvGraphicFramePr>
        <p:xfrm>
          <a:off x="791930" y="2184191"/>
          <a:ext cx="7679094" cy="3413760"/>
        </p:xfrm>
        <a:graphic>
          <a:graphicData uri="http://schemas.openxmlformats.org/drawingml/2006/table">
            <a:tbl>
              <a:tblPr firstRow="1" bandRow="1">
                <a:tableStyleId>{5C22544A-7EE6-4342-B048-85BDC9FD1C3A}</a:tableStyleId>
              </a:tblPr>
              <a:tblGrid>
                <a:gridCol w="3583808"/>
                <a:gridCol w="4095286"/>
              </a:tblGrid>
              <a:tr h="370840">
                <a:tc>
                  <a:txBody>
                    <a:bodyPr/>
                    <a:lstStyle/>
                    <a:p>
                      <a:r>
                        <a:rPr lang="en-GB" dirty="0" smtClean="0"/>
                        <a:t>Paper 2</a:t>
                      </a:r>
                      <a:endParaRPr lang="en-GB"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Assessment 1h40</a:t>
                      </a:r>
                    </a:p>
                    <a:p>
                      <a:endParaRPr lang="en-GB" dirty="0"/>
                    </a:p>
                  </a:txBody>
                  <a:tcPr/>
                </a:tc>
              </a:tr>
              <a:tr h="741680">
                <a:tc>
                  <a:txBody>
                    <a:bodyPr/>
                    <a:lstStyle/>
                    <a:p>
                      <a:pPr>
                        <a:spcBef>
                          <a:spcPts val="0"/>
                        </a:spcBef>
                        <a:spcAft>
                          <a:spcPts val="0"/>
                        </a:spcAft>
                      </a:pPr>
                      <a:r>
                        <a:rPr lang="en-GB" dirty="0" smtClean="0"/>
                        <a:t>Section A:</a:t>
                      </a:r>
                    </a:p>
                    <a:p>
                      <a:r>
                        <a:rPr lang="en-GB" dirty="0" smtClean="0"/>
                        <a:t>Translation into German</a:t>
                      </a:r>
                    </a:p>
                    <a:p>
                      <a:r>
                        <a:rPr lang="en-GB" dirty="0" smtClean="0"/>
                        <a:t>(20</a:t>
                      </a:r>
                      <a:r>
                        <a:rPr lang="en-GB" baseline="0" dirty="0" smtClean="0"/>
                        <a:t> </a:t>
                      </a:r>
                      <a:r>
                        <a:rPr lang="en-GB" dirty="0" smtClean="0"/>
                        <a:t>marks)</a:t>
                      </a:r>
                    </a:p>
                    <a:p>
                      <a:pPr>
                        <a:spcBef>
                          <a:spcPts val="0"/>
                        </a:spcBef>
                        <a:spcAft>
                          <a:spcPts val="0"/>
                        </a:spcAft>
                      </a:pPr>
                      <a:endParaRPr lang="en-GB" dirty="0" smtClean="0"/>
                    </a:p>
                    <a:p>
                      <a:pPr>
                        <a:spcBef>
                          <a:spcPts val="0"/>
                        </a:spcBef>
                        <a:spcAft>
                          <a:spcPts val="0"/>
                        </a:spcAft>
                      </a:pPr>
                      <a:endParaRPr lang="en-GB" sz="800" dirty="0" smtClean="0"/>
                    </a:p>
                  </a:txBody>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1 passage in English </a:t>
                      </a:r>
                      <a:r>
                        <a:rPr lang="en-GB" i="0" dirty="0" smtClean="0"/>
                        <a:t>(minimum 70</a:t>
                      </a:r>
                      <a:r>
                        <a:rPr lang="en-GB" i="0" baseline="0" dirty="0" smtClean="0"/>
                        <a:t> </a:t>
                      </a:r>
                      <a:r>
                        <a:rPr lang="en-GB" i="0" dirty="0" smtClean="0"/>
                        <a:t>words)</a:t>
                      </a:r>
                      <a:r>
                        <a:rPr lang="en-GB" i="1" dirty="0" smtClean="0"/>
                        <a:t> </a:t>
                      </a:r>
                      <a:r>
                        <a:rPr lang="en-GB" dirty="0" smtClean="0"/>
                        <a:t>to translate into German</a:t>
                      </a:r>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baseline="0" dirty="0" smtClean="0"/>
                    </a:p>
                  </a:txBody>
                  <a:tcPr/>
                </a:tc>
              </a:tr>
              <a:tr h="370840">
                <a:tc>
                  <a:txBody>
                    <a:bodyPr/>
                    <a:lstStyle/>
                    <a:p>
                      <a:r>
                        <a:rPr lang="en-GB" dirty="0" smtClean="0"/>
                        <a:t>Sections B and C:</a:t>
                      </a:r>
                      <a:r>
                        <a:rPr lang="en-GB" baseline="0" dirty="0" smtClean="0"/>
                        <a:t>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mn-lt"/>
                          <a:ea typeface="+mn-ea"/>
                          <a:cs typeface="+mn-cs"/>
                        </a:rPr>
                        <a:t>Written response to works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smtClean="0">
                          <a:ln>
                            <a:noFill/>
                          </a:ln>
                          <a:solidFill>
                            <a:prstClr val="black"/>
                          </a:solidFill>
                          <a:effectLst/>
                          <a:uLnTx/>
                          <a:uFillTx/>
                          <a:latin typeface="+mn-lt"/>
                          <a:ea typeface="+mn-ea"/>
                          <a:cs typeface="+mn-cs"/>
                        </a:rPr>
                        <a:t>(40 marks)</a:t>
                      </a:r>
                    </a:p>
                    <a:p>
                      <a:endParaRPr lang="en-GB" sz="800" baseline="0" dirty="0" smtClean="0"/>
                    </a:p>
                  </a:txBody>
                  <a:tcPr/>
                </a:tc>
                <a:tc>
                  <a:txBody>
                    <a:bodyPr/>
                    <a:lstStyle/>
                    <a:p>
                      <a:pPr marL="285750" lvl="0" indent="-285750">
                        <a:buFont typeface="Arial" panose="020B0604020202020204" pitchFamily="34" charset="0"/>
                        <a:buChar char="•"/>
                      </a:pPr>
                      <a:r>
                        <a:rPr lang="en-GB" sz="1800" kern="1200" dirty="0" smtClean="0">
                          <a:solidFill>
                            <a:schemeClr val="dk1"/>
                          </a:solidFill>
                          <a:effectLst/>
                          <a:latin typeface="+mn-lt"/>
                          <a:ea typeface="+mn-ea"/>
                          <a:cs typeface="+mn-cs"/>
                        </a:rPr>
                        <a:t>1 essay in German linked to a chosen work (text or film)</a:t>
                      </a:r>
                    </a:p>
                    <a:p>
                      <a:pPr marL="285750" lvl="0" indent="-285750">
                        <a:buFont typeface="Arial" panose="020B0604020202020204" pitchFamily="34" charset="0"/>
                        <a:buChar char="•"/>
                      </a:pPr>
                      <a:r>
                        <a:rPr lang="en-GB" sz="1800" kern="1200" dirty="0" smtClean="0">
                          <a:solidFill>
                            <a:schemeClr val="dk1"/>
                          </a:solidFill>
                          <a:effectLst/>
                          <a:latin typeface="+mn-lt"/>
                          <a:ea typeface="+mn-ea"/>
                          <a:cs typeface="+mn-cs"/>
                        </a:rPr>
                        <a:t>Choice of 2 questions for each work</a:t>
                      </a:r>
                    </a:p>
                    <a:p>
                      <a:pPr marL="285750" lvl="0" indent="-285750">
                        <a:buFont typeface="Arial" panose="020B0604020202020204" pitchFamily="34" charset="0"/>
                        <a:buChar char="•"/>
                      </a:pPr>
                      <a:r>
                        <a:rPr lang="en-GB" sz="1800" kern="1200" dirty="0" smtClean="0">
                          <a:solidFill>
                            <a:schemeClr val="dk1"/>
                          </a:solidFill>
                          <a:effectLst/>
                          <a:latin typeface="+mn-lt"/>
                          <a:ea typeface="+mn-ea"/>
                          <a:cs typeface="+mn-cs"/>
                        </a:rPr>
                        <a:t>Word count between 275-300</a:t>
                      </a:r>
                    </a:p>
                    <a:p>
                      <a:pPr marL="285750" indent="-285750">
                        <a:buFont typeface="Arial" panose="020B0604020202020204" pitchFamily="34" charset="0"/>
                        <a:buChar char="•"/>
                      </a:pPr>
                      <a:endParaRPr lang="en-GB" dirty="0"/>
                    </a:p>
                  </a:txBody>
                  <a:tcPr/>
                </a:tc>
              </a:tr>
            </a:tbl>
          </a:graphicData>
        </a:graphic>
      </p:graphicFrame>
    </p:spTree>
    <p:extLst>
      <p:ext uri="{BB962C8B-B14F-4D97-AF65-F5344CB8AC3E}">
        <p14:creationId xmlns:p14="http://schemas.microsoft.com/office/powerpoint/2010/main" val="17763959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39800" y="1600200"/>
            <a:ext cx="7747000" cy="4525963"/>
          </a:xfrm>
        </p:spPr>
        <p:txBody>
          <a:bodyPr/>
          <a:lstStyle/>
          <a:p>
            <a:pPr marL="0" indent="0">
              <a:buNone/>
            </a:pPr>
            <a:r>
              <a:rPr lang="en-GB" b="1" dirty="0">
                <a:solidFill>
                  <a:schemeClr val="tx2"/>
                </a:solidFill>
              </a:rPr>
              <a:t>Looking at the SAMs:</a:t>
            </a:r>
          </a:p>
          <a:p>
            <a:endParaRPr lang="en-GB" sz="1600" dirty="0">
              <a:solidFill>
                <a:schemeClr val="tx2"/>
              </a:solidFill>
            </a:endParaRPr>
          </a:p>
          <a:p>
            <a:pPr>
              <a:buFont typeface="Arial" charset="0"/>
              <a:buChar char="•"/>
            </a:pPr>
            <a:r>
              <a:rPr lang="en-GB" b="1" dirty="0">
                <a:solidFill>
                  <a:schemeClr val="tx2"/>
                </a:solidFill>
              </a:rPr>
              <a:t>AS level Paper 2</a:t>
            </a:r>
          </a:p>
          <a:p>
            <a:endParaRPr lang="en-US" dirty="0"/>
          </a:p>
        </p:txBody>
      </p:sp>
    </p:spTree>
    <p:extLst>
      <p:ext uri="{BB962C8B-B14F-4D97-AF65-F5344CB8AC3E}">
        <p14:creationId xmlns:p14="http://schemas.microsoft.com/office/powerpoint/2010/main" val="140781593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solidFill>
                  <a:schemeClr val="tx2"/>
                </a:solidFill>
              </a:rPr>
              <a:t>AS </a:t>
            </a:r>
            <a:r>
              <a:rPr lang="en-US" b="1" dirty="0" smtClean="0">
                <a:solidFill>
                  <a:schemeClr val="tx2"/>
                </a:solidFill>
              </a:rPr>
              <a:t>level Paper </a:t>
            </a:r>
            <a:r>
              <a:rPr lang="en-US" b="1" dirty="0">
                <a:solidFill>
                  <a:schemeClr val="tx2"/>
                </a:solidFill>
              </a:rPr>
              <a:t>2</a:t>
            </a:r>
            <a:br>
              <a:rPr lang="en-US" b="1" dirty="0">
                <a:solidFill>
                  <a:schemeClr val="tx2"/>
                </a:solidFill>
              </a:rPr>
            </a:br>
            <a:r>
              <a:rPr lang="en-US" b="1" dirty="0">
                <a:solidFill>
                  <a:schemeClr val="tx2"/>
                </a:solidFill>
              </a:rPr>
              <a:t>Assessment Criteria</a:t>
            </a:r>
            <a:endParaRPr lang="en-US" dirty="0"/>
          </a:p>
        </p:txBody>
      </p:sp>
      <p:sp>
        <p:nvSpPr>
          <p:cNvPr id="3" name="Content Placeholder 2"/>
          <p:cNvSpPr>
            <a:spLocks noGrp="1"/>
          </p:cNvSpPr>
          <p:nvPr>
            <p:ph idx="1"/>
          </p:nvPr>
        </p:nvSpPr>
        <p:spPr>
          <a:xfrm>
            <a:off x="214923" y="1600200"/>
            <a:ext cx="8753231" cy="4525963"/>
          </a:xfrm>
        </p:spPr>
        <p:txBody>
          <a:bodyPr>
            <a:noAutofit/>
          </a:bodyPr>
          <a:lstStyle/>
          <a:p>
            <a:pPr marL="0" indent="0">
              <a:buNone/>
            </a:pPr>
            <a:r>
              <a:rPr lang="en-GB" sz="2200" b="1" dirty="0"/>
              <a:t>Section </a:t>
            </a:r>
            <a:r>
              <a:rPr lang="en-GB" sz="2200" b="1" dirty="0" smtClean="0"/>
              <a:t>A</a:t>
            </a:r>
            <a:r>
              <a:rPr lang="en-GB" sz="2200" dirty="0"/>
              <a:t/>
            </a:r>
            <a:br>
              <a:rPr lang="en-GB" sz="2200" dirty="0"/>
            </a:br>
            <a:r>
              <a:rPr lang="en-GB" sz="2200" dirty="0"/>
              <a:t/>
            </a:r>
            <a:br>
              <a:rPr lang="en-GB" sz="2200" dirty="0"/>
            </a:br>
            <a:r>
              <a:rPr lang="en-GB" sz="2200" dirty="0"/>
              <a:t>Translation into </a:t>
            </a:r>
            <a:r>
              <a:rPr lang="en-GB" sz="2200" dirty="0" smtClean="0"/>
              <a:t>TL: 20 marks</a:t>
            </a:r>
            <a:endParaRPr lang="en-GB" sz="2200" dirty="0"/>
          </a:p>
          <a:p>
            <a:pPr marL="0" indent="0">
              <a:buNone/>
            </a:pPr>
            <a:endParaRPr lang="en-GB" sz="2200" dirty="0"/>
          </a:p>
          <a:p>
            <a:pPr marL="0" indent="0">
              <a:buNone/>
            </a:pPr>
            <a:r>
              <a:rPr lang="en-GB" sz="2200" b="1" dirty="0"/>
              <a:t>Section B or C</a:t>
            </a:r>
            <a:r>
              <a:rPr lang="en-GB" sz="2200" dirty="0"/>
              <a:t>: 40 marks </a:t>
            </a:r>
            <a:br>
              <a:rPr lang="en-GB" sz="2200" dirty="0"/>
            </a:br>
            <a:r>
              <a:rPr lang="en-GB" sz="2200" dirty="0"/>
              <a:t/>
            </a:r>
            <a:br>
              <a:rPr lang="en-GB" sz="2200" dirty="0"/>
            </a:br>
            <a:r>
              <a:rPr lang="en-GB" sz="2200" dirty="0"/>
              <a:t>1 Essay: </a:t>
            </a:r>
          </a:p>
          <a:p>
            <a:endParaRPr lang="en-GB" sz="2200" dirty="0"/>
          </a:p>
          <a:p>
            <a:pPr marL="285750" indent="-285750">
              <a:buFont typeface="Arial" panose="020B0604020202020204" pitchFamily="34" charset="0"/>
              <a:buChar char="•"/>
            </a:pPr>
            <a:r>
              <a:rPr lang="en-GB" sz="2200" dirty="0"/>
              <a:t>Critical response: 							 20 marks (AO4)</a:t>
            </a:r>
          </a:p>
          <a:p>
            <a:pPr marL="285750" lvl="0" indent="-285750">
              <a:buFont typeface="Arial" panose="020B0604020202020204" pitchFamily="34" charset="0"/>
              <a:buChar char="•"/>
            </a:pPr>
            <a:r>
              <a:rPr lang="en-GB" sz="2200" dirty="0"/>
              <a:t>Accuracy and range of </a:t>
            </a:r>
            <a:br>
              <a:rPr lang="en-GB" sz="2200" dirty="0"/>
            </a:br>
            <a:r>
              <a:rPr lang="en-GB" sz="2200" dirty="0"/>
              <a:t>grammatical structures and vocabulary: 20 marks (AO3)</a:t>
            </a:r>
          </a:p>
          <a:p>
            <a:endParaRPr lang="en-US" sz="2200" dirty="0"/>
          </a:p>
        </p:txBody>
      </p:sp>
    </p:spTree>
    <p:extLst>
      <p:ext uri="{BB962C8B-B14F-4D97-AF65-F5344CB8AC3E}">
        <p14:creationId xmlns:p14="http://schemas.microsoft.com/office/powerpoint/2010/main" val="7514815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chemeClr val="tx2"/>
                </a:solidFill>
              </a:rPr>
              <a:t>AS &amp; A level reforms</a:t>
            </a:r>
            <a:endParaRPr lang="en-US" sz="3200" dirty="0"/>
          </a:p>
        </p:txBody>
      </p:sp>
      <p:sp>
        <p:nvSpPr>
          <p:cNvPr id="3" name="Content Placeholder 2"/>
          <p:cNvSpPr>
            <a:spLocks noGrp="1"/>
          </p:cNvSpPr>
          <p:nvPr>
            <p:ph idx="1"/>
          </p:nvPr>
        </p:nvSpPr>
        <p:spPr/>
        <p:txBody>
          <a:bodyPr>
            <a:normAutofit/>
          </a:bodyPr>
          <a:lstStyle/>
          <a:p>
            <a:pPr fontAlgn="base">
              <a:lnSpc>
                <a:spcPct val="120000"/>
              </a:lnSpc>
              <a:spcBef>
                <a:spcPts val="900"/>
              </a:spcBef>
              <a:buFont typeface="Arial" panose="020B0604020202020204" pitchFamily="34" charset="0"/>
              <a:buChar char="•"/>
            </a:pPr>
            <a:r>
              <a:rPr lang="en-US" sz="2400" dirty="0"/>
              <a:t>All new AS and A levels will be assessed at the same standard as they are currently</a:t>
            </a:r>
          </a:p>
          <a:p>
            <a:pPr fontAlgn="base">
              <a:lnSpc>
                <a:spcPct val="120000"/>
              </a:lnSpc>
              <a:spcBef>
                <a:spcPts val="900"/>
              </a:spcBef>
              <a:buFont typeface="Arial" panose="020B0604020202020204" pitchFamily="34" charset="0"/>
              <a:buChar char="•"/>
            </a:pPr>
            <a:r>
              <a:rPr lang="en-US" sz="2400" dirty="0"/>
              <a:t>All new AS and A levels will be fully linear</a:t>
            </a:r>
          </a:p>
          <a:p>
            <a:pPr fontAlgn="base">
              <a:lnSpc>
                <a:spcPct val="120000"/>
              </a:lnSpc>
              <a:spcBef>
                <a:spcPts val="900"/>
              </a:spcBef>
              <a:buFont typeface="Arial" panose="020B0604020202020204" pitchFamily="34" charset="0"/>
              <a:buChar char="•"/>
            </a:pPr>
            <a:r>
              <a:rPr lang="en-US" sz="2400" dirty="0"/>
              <a:t>AS levels will be stand-alone qualifications</a:t>
            </a:r>
          </a:p>
          <a:p>
            <a:pPr fontAlgn="base">
              <a:lnSpc>
                <a:spcPct val="120000"/>
              </a:lnSpc>
              <a:spcBef>
                <a:spcPts val="900"/>
              </a:spcBef>
              <a:buFont typeface="Arial" panose="020B0604020202020204" pitchFamily="34" charset="0"/>
              <a:buChar char="•"/>
            </a:pPr>
            <a:r>
              <a:rPr lang="en-US" sz="2400" dirty="0"/>
              <a:t>The content of the AS level can be a sub-set of the A level content to allow co-</a:t>
            </a:r>
            <a:r>
              <a:rPr lang="en-US" sz="2400" dirty="0" err="1"/>
              <a:t>teachability</a:t>
            </a:r>
            <a:r>
              <a:rPr lang="en-US" sz="2400" dirty="0"/>
              <a:t>, but marks achieved in the AS will not count towards the A level</a:t>
            </a:r>
          </a:p>
          <a:p>
            <a:endParaRPr lang="en-US" sz="2400" dirty="0"/>
          </a:p>
        </p:txBody>
      </p:sp>
    </p:spTree>
    <p:extLst>
      <p:ext uri="{BB962C8B-B14F-4D97-AF65-F5344CB8AC3E}">
        <p14:creationId xmlns:p14="http://schemas.microsoft.com/office/powerpoint/2010/main" val="365881327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0538"/>
            <a:ext cx="8229600" cy="1017099"/>
          </a:xfrm>
        </p:spPr>
        <p:txBody>
          <a:bodyPr>
            <a:normAutofit fontScale="90000"/>
          </a:bodyPr>
          <a:lstStyle/>
          <a:p>
            <a:r>
              <a:rPr lang="en-US" b="1" dirty="0">
                <a:solidFill>
                  <a:schemeClr val="tx2"/>
                </a:solidFill>
              </a:rPr>
              <a:t>A </a:t>
            </a:r>
            <a:r>
              <a:rPr lang="en-US" b="1" dirty="0" smtClean="0">
                <a:solidFill>
                  <a:schemeClr val="tx2"/>
                </a:solidFill>
              </a:rPr>
              <a:t>level </a:t>
            </a:r>
            <a:r>
              <a:rPr lang="en-US" b="1" dirty="0">
                <a:solidFill>
                  <a:schemeClr val="tx2"/>
                </a:solidFill>
              </a:rPr>
              <a:t>Paper 2: </a:t>
            </a:r>
            <a:r>
              <a:rPr lang="en-US" dirty="0">
                <a:solidFill>
                  <a:schemeClr val="tx2"/>
                </a:solidFill>
              </a:rPr>
              <a:t/>
            </a:r>
            <a:br>
              <a:rPr lang="en-US" dirty="0">
                <a:solidFill>
                  <a:schemeClr val="tx2"/>
                </a:solidFill>
              </a:rPr>
            </a:br>
            <a:r>
              <a:rPr lang="en-US" sz="2700" b="1" dirty="0">
                <a:solidFill>
                  <a:schemeClr val="tx2"/>
                </a:solidFill>
              </a:rPr>
              <a:t>Written response to works and </a:t>
            </a:r>
            <a:r>
              <a:rPr lang="en-US" sz="2700" b="1" dirty="0" smtClean="0">
                <a:solidFill>
                  <a:schemeClr val="tx2"/>
                </a:solidFill>
              </a:rPr>
              <a:t/>
            </a:r>
            <a:br>
              <a:rPr lang="en-US" sz="2700" b="1" dirty="0" smtClean="0">
                <a:solidFill>
                  <a:schemeClr val="tx2"/>
                </a:solidFill>
              </a:rPr>
            </a:br>
            <a:r>
              <a:rPr lang="en-US" sz="2700" b="1" dirty="0" smtClean="0">
                <a:solidFill>
                  <a:schemeClr val="tx2"/>
                </a:solidFill>
              </a:rPr>
              <a:t>Translation </a:t>
            </a:r>
            <a:r>
              <a:rPr lang="en-US" sz="2700" b="1" dirty="0">
                <a:solidFill>
                  <a:schemeClr val="tx2"/>
                </a:solidFill>
              </a:rPr>
              <a:t>into German</a:t>
            </a:r>
            <a:br>
              <a:rPr lang="en-US" sz="2700" b="1" dirty="0">
                <a:solidFill>
                  <a:schemeClr val="tx2"/>
                </a:solidFill>
              </a:rPr>
            </a:br>
            <a:r>
              <a:rPr lang="en-US" sz="2700" b="1" dirty="0" err="1">
                <a:solidFill>
                  <a:schemeClr val="tx2"/>
                </a:solidFill>
              </a:rPr>
              <a:t>DfE</a:t>
            </a:r>
            <a:r>
              <a:rPr lang="en-US" sz="2700" b="1" dirty="0">
                <a:solidFill>
                  <a:schemeClr val="tx2"/>
                </a:solidFill>
              </a:rPr>
              <a:t> Criteria</a:t>
            </a:r>
            <a:endParaRPr lang="en-US" sz="2700" dirty="0"/>
          </a:p>
        </p:txBody>
      </p:sp>
      <p:sp>
        <p:nvSpPr>
          <p:cNvPr id="3" name="Content Placeholder 2"/>
          <p:cNvSpPr>
            <a:spLocks noGrp="1"/>
          </p:cNvSpPr>
          <p:nvPr>
            <p:ph idx="1"/>
          </p:nvPr>
        </p:nvSpPr>
        <p:spPr>
          <a:xfrm>
            <a:off x="457200" y="1836615"/>
            <a:ext cx="8229600" cy="4289549"/>
          </a:xfrm>
        </p:spPr>
        <p:txBody>
          <a:bodyPr>
            <a:noAutofit/>
          </a:bodyPr>
          <a:lstStyle/>
          <a:p>
            <a:pPr>
              <a:spcBef>
                <a:spcPts val="900"/>
              </a:spcBef>
              <a:buFont typeface="Arial" panose="020B0604020202020204" pitchFamily="34" charset="0"/>
              <a:buChar char="•"/>
            </a:pPr>
            <a:r>
              <a:rPr lang="en-GB" sz="1800" dirty="0"/>
              <a:t>At A level, specifications must require students to study two works, either a literary work and a film, or two literary works, in the language of study.</a:t>
            </a:r>
          </a:p>
          <a:p>
            <a:pPr>
              <a:spcBef>
                <a:spcPts val="900"/>
              </a:spcBef>
              <a:buFont typeface="Arial" panose="020B0604020202020204" pitchFamily="34" charset="0"/>
              <a:buChar char="•"/>
            </a:pPr>
            <a:r>
              <a:rPr lang="en-GB" sz="1800" dirty="0"/>
              <a:t>Appreciate, analyse and be able to respond critically in writing, in the language of study, to the works, taken from the prescribed list provided in the specification.</a:t>
            </a:r>
          </a:p>
          <a:p>
            <a:pPr>
              <a:spcBef>
                <a:spcPts val="900"/>
              </a:spcBef>
              <a:buFont typeface="Arial" panose="020B0604020202020204" pitchFamily="34" charset="0"/>
              <a:buChar char="•"/>
            </a:pPr>
            <a:r>
              <a:rPr lang="en-GB" sz="1800" dirty="0"/>
              <a:t>At A level, students must develop a more detailed understanding of the works, showing a critical appreciation of the concepts &amp; issues covered, and a critical &amp; analytical response to features such as the form and the technique of presentation, as appropriate to the work studied (e.g. the effect of narrative voice in a prose text or camera work in a film). </a:t>
            </a:r>
          </a:p>
          <a:p>
            <a:pPr>
              <a:spcBef>
                <a:spcPts val="900"/>
              </a:spcBef>
              <a:buFont typeface="Arial" panose="020B0604020202020204" pitchFamily="34" charset="0"/>
              <a:buChar char="•"/>
            </a:pPr>
            <a:r>
              <a:rPr lang="en-GB" sz="1800" dirty="0"/>
              <a:t>Students are required to study two discrete works at A level i.e. students cannot be assessed on a film adapted from a literary work as well as on the original literary work itself</a:t>
            </a:r>
            <a:endParaRPr lang="en-US" sz="1800" dirty="0"/>
          </a:p>
          <a:p>
            <a:pPr marL="0" indent="0">
              <a:buNone/>
            </a:pPr>
            <a:endParaRPr lang="en-US" sz="1800" dirty="0"/>
          </a:p>
        </p:txBody>
      </p:sp>
    </p:spTree>
    <p:extLst>
      <p:ext uri="{BB962C8B-B14F-4D97-AF65-F5344CB8AC3E}">
        <p14:creationId xmlns:p14="http://schemas.microsoft.com/office/powerpoint/2010/main" val="7496205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6230"/>
            <a:ext cx="8229600" cy="593970"/>
          </a:xfrm>
        </p:spPr>
        <p:txBody>
          <a:bodyPr>
            <a:normAutofit fontScale="90000"/>
          </a:bodyPr>
          <a:lstStyle/>
          <a:p>
            <a:r>
              <a:rPr lang="en-US" b="1" dirty="0">
                <a:solidFill>
                  <a:schemeClr val="tx2"/>
                </a:solidFill>
                <a:latin typeface="Verdana" charset="0"/>
                <a:ea typeface="Verdana" charset="0"/>
                <a:cs typeface="Verdana" charset="0"/>
              </a:rPr>
              <a:t>A </a:t>
            </a:r>
            <a:r>
              <a:rPr lang="en-US" b="1" dirty="0" smtClean="0">
                <a:solidFill>
                  <a:schemeClr val="tx2"/>
                </a:solidFill>
                <a:latin typeface="Verdana" charset="0"/>
                <a:ea typeface="Verdana" charset="0"/>
                <a:cs typeface="Verdana" charset="0"/>
              </a:rPr>
              <a:t>level </a:t>
            </a:r>
            <a:r>
              <a:rPr lang="en-US" b="1" dirty="0">
                <a:solidFill>
                  <a:schemeClr val="tx2"/>
                </a:solidFill>
                <a:latin typeface="Verdana" charset="0"/>
                <a:ea typeface="Verdana" charset="0"/>
                <a:cs typeface="Verdana" charset="0"/>
              </a:rPr>
              <a:t>Paper 2 </a:t>
            </a:r>
            <a:r>
              <a:rPr lang="en-US" sz="1200" b="1" dirty="0">
                <a:solidFill>
                  <a:schemeClr val="tx2"/>
                </a:solidFill>
              </a:rPr>
              <a:t/>
            </a:r>
            <a:br>
              <a:rPr lang="en-US" sz="1200" b="1" dirty="0">
                <a:solidFill>
                  <a:schemeClr val="tx2"/>
                </a:solidFill>
              </a:rPr>
            </a:br>
            <a:r>
              <a:rPr lang="en-US" sz="2700" b="1" dirty="0">
                <a:solidFill>
                  <a:schemeClr val="tx2"/>
                </a:solidFill>
                <a:latin typeface="Verdana" charset="0"/>
                <a:ea typeface="Verdana" charset="0"/>
                <a:cs typeface="Verdana" charset="0"/>
              </a:rPr>
              <a:t>Written response to works and </a:t>
            </a:r>
            <a:r>
              <a:rPr lang="en-US" sz="2700" b="1" dirty="0" smtClean="0">
                <a:solidFill>
                  <a:schemeClr val="tx2"/>
                </a:solidFill>
                <a:latin typeface="Verdana" charset="0"/>
                <a:ea typeface="Verdana" charset="0"/>
                <a:cs typeface="Verdana" charset="0"/>
              </a:rPr>
              <a:t/>
            </a:r>
            <a:br>
              <a:rPr lang="en-US" sz="2700" b="1" dirty="0" smtClean="0">
                <a:solidFill>
                  <a:schemeClr val="tx2"/>
                </a:solidFill>
                <a:latin typeface="Verdana" charset="0"/>
                <a:ea typeface="Verdana" charset="0"/>
                <a:cs typeface="Verdana" charset="0"/>
              </a:rPr>
            </a:br>
            <a:r>
              <a:rPr lang="en-US" sz="2700" b="1" dirty="0" smtClean="0">
                <a:solidFill>
                  <a:schemeClr val="tx2"/>
                </a:solidFill>
                <a:latin typeface="Verdana" charset="0"/>
                <a:ea typeface="Verdana" charset="0"/>
                <a:cs typeface="Verdana" charset="0"/>
              </a:rPr>
              <a:t>translation </a:t>
            </a:r>
            <a:r>
              <a:rPr lang="en-US" sz="2700" b="1" dirty="0">
                <a:solidFill>
                  <a:schemeClr val="tx2"/>
                </a:solidFill>
                <a:latin typeface="Verdana" charset="0"/>
                <a:ea typeface="Verdana" charset="0"/>
                <a:cs typeface="Verdana" charset="0"/>
              </a:rPr>
              <a:t>into German</a:t>
            </a:r>
            <a:r>
              <a:rPr lang="en-US" dirty="0"/>
              <a:t/>
            </a:r>
            <a:br>
              <a:rPr lang="en-US" dirty="0"/>
            </a:br>
            <a:r>
              <a:rPr lang="en-GB" dirty="0"/>
              <a:t/>
            </a:r>
            <a:br>
              <a:rPr lang="en-GB" dirty="0"/>
            </a:br>
            <a:endParaRPr lang="en-US"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755765503"/>
              </p:ext>
            </p:extLst>
          </p:nvPr>
        </p:nvGraphicFramePr>
        <p:xfrm>
          <a:off x="740501" y="1600200"/>
          <a:ext cx="7679094" cy="4611258"/>
        </p:xfrm>
        <a:graphic>
          <a:graphicData uri="http://schemas.openxmlformats.org/drawingml/2006/table">
            <a:tbl>
              <a:tblPr firstRow="1" bandRow="1">
                <a:tableStyleId>{5C22544A-7EE6-4342-B048-85BDC9FD1C3A}</a:tableStyleId>
              </a:tblPr>
              <a:tblGrid>
                <a:gridCol w="2994051"/>
                <a:gridCol w="4685043"/>
              </a:tblGrid>
              <a:tr h="563587">
                <a:tc>
                  <a:txBody>
                    <a:bodyPr/>
                    <a:lstStyle/>
                    <a:p>
                      <a:r>
                        <a:rPr lang="en-GB" dirty="0" smtClean="0"/>
                        <a:t>Paper 2</a:t>
                      </a:r>
                      <a:endParaRPr lang="en-GB"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Assessment 2h40</a:t>
                      </a:r>
                    </a:p>
                    <a:p>
                      <a:endParaRPr lang="en-GB" dirty="0"/>
                    </a:p>
                  </a:txBody>
                  <a:tcPr/>
                </a:tc>
              </a:tr>
              <a:tr h="1136538">
                <a:tc>
                  <a:txBody>
                    <a:bodyPr/>
                    <a:lstStyle/>
                    <a:p>
                      <a:pPr>
                        <a:spcBef>
                          <a:spcPts val="0"/>
                        </a:spcBef>
                        <a:spcAft>
                          <a:spcPts val="0"/>
                        </a:spcAft>
                      </a:pPr>
                      <a:r>
                        <a:rPr lang="en-GB" dirty="0" smtClean="0"/>
                        <a:t>Section A:</a:t>
                      </a:r>
                    </a:p>
                    <a:p>
                      <a:pPr>
                        <a:spcBef>
                          <a:spcPts val="0"/>
                        </a:spcBef>
                        <a:spcAft>
                          <a:spcPts val="0"/>
                        </a:spcAft>
                      </a:pPr>
                      <a:endParaRPr lang="en-GB" sz="800" dirty="0" smtClean="0"/>
                    </a:p>
                    <a:p>
                      <a:pPr>
                        <a:spcBef>
                          <a:spcPts val="0"/>
                        </a:spcBef>
                        <a:spcAft>
                          <a:spcPts val="0"/>
                        </a:spcAft>
                      </a:pPr>
                      <a:r>
                        <a:rPr lang="en-GB" dirty="0" smtClean="0"/>
                        <a:t>Translation into German</a:t>
                      </a:r>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20 marks</a:t>
                      </a:r>
                    </a:p>
                  </a:txBody>
                  <a:tcPr/>
                </a:tc>
                <a:tc>
                  <a:txBody>
                    <a:bodyPr/>
                    <a:lstStyle/>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dirty="0" smtClean="0"/>
                        <a:t>1 passage in English </a:t>
                      </a:r>
                      <a:r>
                        <a:rPr lang="en-GB" i="0" dirty="0" smtClean="0"/>
                        <a:t>(minimum 100</a:t>
                      </a:r>
                      <a:r>
                        <a:rPr lang="en-GB" i="0" baseline="0" dirty="0" smtClean="0"/>
                        <a:t> </a:t>
                      </a:r>
                      <a:r>
                        <a:rPr lang="en-GB" i="0" dirty="0" smtClean="0"/>
                        <a:t>words)</a:t>
                      </a:r>
                      <a:r>
                        <a:rPr lang="en-GB" i="1" dirty="0" smtClean="0"/>
                        <a:t> </a:t>
                      </a:r>
                      <a:r>
                        <a:rPr lang="en-GB" dirty="0" smtClean="0"/>
                        <a:t>to translate into German</a:t>
                      </a:r>
                    </a:p>
                    <a:p>
                      <a:pPr marL="285750" indent="-285750">
                        <a:spcBef>
                          <a:spcPts val="0"/>
                        </a:spcBef>
                        <a:spcAft>
                          <a:spcPts val="0"/>
                        </a:spcAft>
                        <a:buFont typeface="Arial" panose="020B0604020202020204" pitchFamily="34" charset="0"/>
                        <a:buChar char="•"/>
                      </a:pPr>
                      <a:endParaRPr lang="en-GB" baseline="0" dirty="0" smtClean="0"/>
                    </a:p>
                  </a:txBody>
                  <a:tcPr/>
                </a:tc>
              </a:tr>
              <a:tr h="104400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GB" dirty="0" smtClean="0"/>
                        <a:t>Sections</a:t>
                      </a:r>
                      <a:r>
                        <a:rPr lang="en-GB" baseline="0" dirty="0" smtClean="0"/>
                        <a:t> B and C</a:t>
                      </a:r>
                      <a:r>
                        <a:rPr lang="en-GB" dirty="0" smtClean="0"/>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80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Written response to works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800"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GB" baseline="0" dirty="0" smtClean="0"/>
                        <a:t>100 marks – 50 marks for each essay</a:t>
                      </a:r>
                      <a:endParaRPr lang="en-GB"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GB" baseline="0" dirty="0" smtClean="0"/>
                    </a:p>
                    <a:p>
                      <a:pPr>
                        <a:spcBef>
                          <a:spcPts val="0"/>
                        </a:spcBef>
                        <a:spcAft>
                          <a:spcPts val="0"/>
                        </a:spcAft>
                      </a:pPr>
                      <a:endParaRPr lang="en-GB" sz="800" dirty="0"/>
                    </a:p>
                  </a:txBody>
                  <a:tcPr/>
                </a:tc>
                <a:tc>
                  <a:txBody>
                    <a:bodyPr/>
                    <a:lstStyle/>
                    <a:p>
                      <a:pPr marL="285750" indent="-285750">
                        <a:spcBef>
                          <a:spcPts val="0"/>
                        </a:spcBef>
                        <a:spcAft>
                          <a:spcPts val="0"/>
                        </a:spcAft>
                        <a:buFont typeface="Arial" panose="020B0604020202020204" pitchFamily="34" charset="0"/>
                        <a:buChar char="•"/>
                      </a:pPr>
                      <a:r>
                        <a:rPr lang="en-GB" baseline="0" dirty="0" smtClean="0"/>
                        <a:t>Essay 1: Extended response to a question on a film or a literary work</a:t>
                      </a:r>
                    </a:p>
                    <a:p>
                      <a:pPr marL="285750" indent="-285750">
                        <a:spcBef>
                          <a:spcPts val="0"/>
                        </a:spcBef>
                        <a:spcAft>
                          <a:spcPts val="0"/>
                        </a:spcAft>
                        <a:buFont typeface="Arial" panose="020B0604020202020204" pitchFamily="34" charset="0"/>
                        <a:buChar char="•"/>
                      </a:pPr>
                      <a:r>
                        <a:rPr lang="en-GB" baseline="0" dirty="0" smtClean="0"/>
                        <a:t>Essay 2: Extended response to a question on a film or a literary work</a:t>
                      </a:r>
                    </a:p>
                    <a:p>
                      <a:pPr marL="285750" indent="-285750">
                        <a:spcBef>
                          <a:spcPts val="0"/>
                        </a:spcBef>
                        <a:spcAft>
                          <a:spcPts val="0"/>
                        </a:spcAft>
                        <a:buFont typeface="Arial" panose="020B0604020202020204" pitchFamily="34" charset="0"/>
                        <a:buChar char="•"/>
                      </a:pPr>
                      <a:r>
                        <a:rPr lang="en-GB" baseline="0" dirty="0" smtClean="0"/>
                        <a:t>Choice of 2 questions for each work</a:t>
                      </a:r>
                    </a:p>
                    <a:p>
                      <a:pPr marL="285750" indent="-285750">
                        <a:spcBef>
                          <a:spcPts val="0"/>
                        </a:spcBef>
                        <a:spcAft>
                          <a:spcPts val="0"/>
                        </a:spcAft>
                        <a:buFont typeface="Arial" panose="020B0604020202020204" pitchFamily="34" charset="0"/>
                        <a:buChar char="•"/>
                      </a:pPr>
                      <a:r>
                        <a:rPr lang="en-GB" baseline="0" dirty="0" smtClean="0"/>
                        <a:t>Recommended word count between 300-350 for each response</a:t>
                      </a:r>
                    </a:p>
                    <a:p>
                      <a:pPr marL="285750" indent="-285750">
                        <a:spcBef>
                          <a:spcPts val="0"/>
                        </a:spcBef>
                        <a:spcAft>
                          <a:spcPts val="0"/>
                        </a:spcAft>
                        <a:buFont typeface="Arial" panose="020B0604020202020204" pitchFamily="34" charset="0"/>
                        <a:buChar char="•"/>
                      </a:pPr>
                      <a:r>
                        <a:rPr lang="en-GB" baseline="0" dirty="0" smtClean="0"/>
                        <a:t>Candidates must respond to one literary work at A level</a:t>
                      </a:r>
                      <a:endParaRPr lang="en-GB" dirty="0" smtClean="0"/>
                    </a:p>
                    <a:p>
                      <a:pPr marL="285750" marR="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dirty="0" smtClean="0"/>
                    </a:p>
                  </a:txBody>
                  <a:tcPr/>
                </a:tc>
              </a:tr>
            </a:tbl>
          </a:graphicData>
        </a:graphic>
      </p:graphicFrame>
    </p:spTree>
    <p:extLst>
      <p:ext uri="{BB962C8B-B14F-4D97-AF65-F5344CB8AC3E}">
        <p14:creationId xmlns:p14="http://schemas.microsoft.com/office/powerpoint/2010/main" val="56354696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939800" y="1600200"/>
            <a:ext cx="7747000" cy="452596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Clr>
                <a:schemeClr val="accent2"/>
              </a:buClr>
              <a:buFont typeface="Arial"/>
              <a:buChar char="•"/>
              <a:defRPr sz="3200" kern="1200">
                <a:solidFill>
                  <a:schemeClr val="tx1"/>
                </a:solidFill>
                <a:latin typeface="Verdana"/>
                <a:ea typeface="+mn-ea"/>
                <a:cs typeface="Verdana"/>
              </a:defRPr>
            </a:lvl1pPr>
            <a:lvl2pPr marL="742950" indent="-285750" algn="l" defTabSz="457200" rtl="0" eaLnBrk="1" latinLnBrk="0" hangingPunct="1">
              <a:spcBef>
                <a:spcPct val="20000"/>
              </a:spcBef>
              <a:buFont typeface="Arial"/>
              <a:buChar char="–"/>
              <a:defRPr sz="2800" kern="1200">
                <a:solidFill>
                  <a:schemeClr val="tx1"/>
                </a:solidFill>
                <a:latin typeface="Verdana"/>
                <a:ea typeface="+mn-ea"/>
                <a:cs typeface="Verdana"/>
              </a:defRPr>
            </a:lvl2pPr>
            <a:lvl3pPr marL="1143000" indent="-228600" algn="l" defTabSz="457200" rtl="0" eaLnBrk="1" latinLnBrk="0" hangingPunct="1">
              <a:spcBef>
                <a:spcPct val="20000"/>
              </a:spcBef>
              <a:buFont typeface="Arial"/>
              <a:buChar char="•"/>
              <a:defRPr sz="2400" kern="1200">
                <a:solidFill>
                  <a:schemeClr val="tx1"/>
                </a:solidFill>
                <a:latin typeface="Verdana"/>
                <a:ea typeface="+mn-ea"/>
                <a:cs typeface="Verdana"/>
              </a:defRPr>
            </a:lvl3pPr>
            <a:lvl4pPr marL="1600200" indent="-228600" algn="l" defTabSz="457200" rtl="0" eaLnBrk="1" latinLnBrk="0" hangingPunct="1">
              <a:spcBef>
                <a:spcPct val="20000"/>
              </a:spcBef>
              <a:buFont typeface="Arial"/>
              <a:buChar char="–"/>
              <a:defRPr sz="2000" kern="1200">
                <a:solidFill>
                  <a:schemeClr val="tx1"/>
                </a:solidFill>
                <a:latin typeface="Verdana"/>
                <a:ea typeface="+mn-ea"/>
                <a:cs typeface="Verdana"/>
              </a:defRPr>
            </a:lvl4pPr>
            <a:lvl5pPr marL="2057400" indent="-228600" algn="l" defTabSz="457200" rtl="0" eaLnBrk="1" latinLnBrk="0" hangingPunct="1">
              <a:spcBef>
                <a:spcPct val="20000"/>
              </a:spcBef>
              <a:buFont typeface="Arial"/>
              <a:buChar char="»"/>
              <a:defRPr sz="2000" kern="1200">
                <a:solidFill>
                  <a:schemeClr val="tx1"/>
                </a:solidFill>
                <a:latin typeface="Verdana"/>
                <a:ea typeface="+mn-ea"/>
                <a:cs typeface="Verdan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GB" b="1" dirty="0" smtClean="0">
                <a:solidFill>
                  <a:schemeClr val="tx2"/>
                </a:solidFill>
              </a:rPr>
              <a:t>Looking at the SAMs:</a:t>
            </a:r>
          </a:p>
          <a:p>
            <a:endParaRPr lang="en-GB" sz="1600" dirty="0" smtClean="0">
              <a:solidFill>
                <a:schemeClr val="tx2"/>
              </a:solidFill>
            </a:endParaRPr>
          </a:p>
          <a:p>
            <a:pPr>
              <a:buFont typeface="Arial" charset="0"/>
              <a:buChar char="•"/>
            </a:pPr>
            <a:r>
              <a:rPr lang="en-GB" b="1" dirty="0" smtClean="0">
                <a:solidFill>
                  <a:schemeClr val="tx2"/>
                </a:solidFill>
              </a:rPr>
              <a:t>A level Paper 2</a:t>
            </a:r>
          </a:p>
          <a:p>
            <a:endParaRPr lang="en-US" dirty="0"/>
          </a:p>
        </p:txBody>
      </p:sp>
    </p:spTree>
    <p:extLst>
      <p:ext uri="{BB962C8B-B14F-4D97-AF65-F5344CB8AC3E}">
        <p14:creationId xmlns:p14="http://schemas.microsoft.com/office/powerpoint/2010/main" val="3566112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97673"/>
            <a:ext cx="8229600" cy="302526"/>
          </a:xfrm>
        </p:spPr>
        <p:txBody>
          <a:bodyPr>
            <a:normAutofit fontScale="90000"/>
          </a:bodyPr>
          <a:lstStyle/>
          <a:p>
            <a:r>
              <a:rPr lang="en-US" b="1" dirty="0">
                <a:solidFill>
                  <a:schemeClr val="tx2"/>
                </a:solidFill>
                <a:latin typeface="Verdana" charset="0"/>
                <a:ea typeface="Verdana" charset="0"/>
                <a:cs typeface="Verdana" charset="0"/>
              </a:rPr>
              <a:t>A Level Paper 2 </a:t>
            </a:r>
            <a:r>
              <a:rPr lang="en-US" b="1" dirty="0" smtClean="0">
                <a:solidFill>
                  <a:schemeClr val="tx2"/>
                </a:solidFill>
                <a:latin typeface="Verdana" charset="0"/>
                <a:ea typeface="Verdana" charset="0"/>
                <a:cs typeface="Verdana" charset="0"/>
              </a:rPr>
              <a:t/>
            </a:r>
            <a:br>
              <a:rPr lang="en-US" b="1" dirty="0" smtClean="0">
                <a:solidFill>
                  <a:schemeClr val="tx2"/>
                </a:solidFill>
                <a:latin typeface="Verdana" charset="0"/>
                <a:ea typeface="Verdana" charset="0"/>
                <a:cs typeface="Verdana" charset="0"/>
              </a:rPr>
            </a:br>
            <a:r>
              <a:rPr lang="en-US" b="1" dirty="0" smtClean="0">
                <a:solidFill>
                  <a:schemeClr val="tx2"/>
                </a:solidFill>
              </a:rPr>
              <a:t>Assessment </a:t>
            </a:r>
            <a:r>
              <a:rPr lang="en-US" b="1" dirty="0">
                <a:solidFill>
                  <a:schemeClr val="tx2"/>
                </a:solidFill>
              </a:rPr>
              <a:t>Criteria</a:t>
            </a:r>
            <a:r>
              <a:rPr lang="en-US" sz="1200" b="1" dirty="0">
                <a:solidFill>
                  <a:schemeClr val="tx2"/>
                </a:solidFill>
              </a:rPr>
              <a:t/>
            </a:r>
            <a:br>
              <a:rPr lang="en-US" sz="1200" b="1" dirty="0">
                <a:solidFill>
                  <a:schemeClr val="tx2"/>
                </a:solidFill>
              </a:rPr>
            </a:br>
            <a:r>
              <a:rPr lang="en-US" dirty="0"/>
              <a:t/>
            </a:r>
            <a:br>
              <a:rPr lang="en-US" dirty="0"/>
            </a:br>
            <a:r>
              <a:rPr lang="en-GB" dirty="0"/>
              <a:t/>
            </a:r>
            <a:br>
              <a:rPr lang="en-GB" dirty="0"/>
            </a:br>
            <a:endParaRPr lang="en-US" dirty="0"/>
          </a:p>
        </p:txBody>
      </p:sp>
      <p:sp>
        <p:nvSpPr>
          <p:cNvPr id="6" name="Content Placeholder 5"/>
          <p:cNvSpPr>
            <a:spLocks noGrp="1"/>
          </p:cNvSpPr>
          <p:nvPr>
            <p:ph idx="1"/>
          </p:nvPr>
        </p:nvSpPr>
        <p:spPr>
          <a:xfrm>
            <a:off x="457199" y="1600200"/>
            <a:ext cx="8501185" cy="4525963"/>
          </a:xfrm>
        </p:spPr>
        <p:txBody>
          <a:bodyPr>
            <a:noAutofit/>
          </a:bodyPr>
          <a:lstStyle/>
          <a:p>
            <a:pPr marL="0" indent="0">
              <a:buNone/>
            </a:pPr>
            <a:r>
              <a:rPr lang="en-GB" sz="2200" b="1" dirty="0"/>
              <a:t>Section </a:t>
            </a:r>
            <a:r>
              <a:rPr lang="en-GB" sz="2200" b="1" dirty="0" smtClean="0"/>
              <a:t>A</a:t>
            </a:r>
            <a:endParaRPr lang="en-GB" sz="2200" dirty="0"/>
          </a:p>
          <a:p>
            <a:pPr marL="0" indent="0">
              <a:buNone/>
            </a:pPr>
            <a:r>
              <a:rPr lang="en-GB" sz="2200" dirty="0" smtClean="0"/>
              <a:t>Translation </a:t>
            </a:r>
            <a:r>
              <a:rPr lang="en-GB" sz="2200" dirty="0"/>
              <a:t>into </a:t>
            </a:r>
            <a:r>
              <a:rPr lang="en-GB" sz="2200" dirty="0" smtClean="0"/>
              <a:t>TL: 20 marks</a:t>
            </a:r>
            <a:endParaRPr lang="en-GB" sz="2200" dirty="0"/>
          </a:p>
          <a:p>
            <a:endParaRPr lang="en-GB" sz="2200" dirty="0"/>
          </a:p>
          <a:p>
            <a:pPr marL="0" indent="0">
              <a:buNone/>
            </a:pPr>
            <a:r>
              <a:rPr lang="en-GB" sz="2200" b="1" dirty="0"/>
              <a:t>Sections B and C</a:t>
            </a:r>
            <a:r>
              <a:rPr lang="en-GB" sz="2200" dirty="0"/>
              <a:t>: 100 marks </a:t>
            </a:r>
          </a:p>
          <a:p>
            <a:pPr marL="0" indent="0">
              <a:buNone/>
            </a:pPr>
            <a:r>
              <a:rPr lang="en-GB" sz="2200" dirty="0" smtClean="0"/>
              <a:t>2 </a:t>
            </a:r>
            <a:r>
              <a:rPr lang="en-GB" sz="2200" dirty="0"/>
              <a:t>essays, each marked on: </a:t>
            </a:r>
          </a:p>
          <a:p>
            <a:endParaRPr lang="en-GB" sz="2200" dirty="0"/>
          </a:p>
          <a:p>
            <a:pPr>
              <a:buFont typeface="Arial" panose="020B0604020202020204" pitchFamily="34" charset="0"/>
              <a:buChar char="•"/>
            </a:pPr>
            <a:r>
              <a:rPr lang="en-GB" sz="2200" dirty="0"/>
              <a:t>Critical </a:t>
            </a:r>
            <a:r>
              <a:rPr lang="en-GB" sz="2200" dirty="0" smtClean="0"/>
              <a:t>and analytical response</a:t>
            </a:r>
            <a:r>
              <a:rPr lang="en-GB" sz="2200" dirty="0"/>
              <a:t>: 			</a:t>
            </a:r>
            <a:r>
              <a:rPr lang="en-GB" sz="2200" dirty="0" smtClean="0"/>
              <a:t>20 </a:t>
            </a:r>
            <a:r>
              <a:rPr lang="en-GB" sz="2200" dirty="0"/>
              <a:t>marks (AO4)</a:t>
            </a:r>
          </a:p>
          <a:p>
            <a:pPr lvl="0">
              <a:buFont typeface="Arial" panose="020B0604020202020204" pitchFamily="34" charset="0"/>
              <a:buChar char="•"/>
            </a:pPr>
            <a:r>
              <a:rPr lang="en-GB" sz="2200" dirty="0"/>
              <a:t>Range of grammatical structures </a:t>
            </a:r>
            <a:r>
              <a:rPr lang="en-GB" sz="2200" dirty="0" smtClean="0"/>
              <a:t/>
            </a:r>
            <a:br>
              <a:rPr lang="en-GB" sz="2200" dirty="0" smtClean="0"/>
            </a:br>
            <a:r>
              <a:rPr lang="en-GB" sz="2200" dirty="0" smtClean="0"/>
              <a:t>and </a:t>
            </a:r>
            <a:r>
              <a:rPr lang="en-GB" sz="2200" dirty="0"/>
              <a:t>vocabulary: 								20 marks (AO3)</a:t>
            </a:r>
          </a:p>
          <a:p>
            <a:pPr lvl="0">
              <a:buFont typeface="Arial" panose="020B0604020202020204" pitchFamily="34" charset="0"/>
              <a:buChar char="•"/>
            </a:pPr>
            <a:r>
              <a:rPr lang="en-GB" sz="2200" dirty="0"/>
              <a:t>Accuracy of language: 						10 marks (AO3)</a:t>
            </a:r>
          </a:p>
          <a:p>
            <a:endParaRPr lang="en-GB" sz="2200" dirty="0"/>
          </a:p>
          <a:p>
            <a:endParaRPr lang="en-US" sz="2200" dirty="0"/>
          </a:p>
        </p:txBody>
      </p:sp>
    </p:spTree>
    <p:extLst>
      <p:ext uri="{BB962C8B-B14F-4D97-AF65-F5344CB8AC3E}">
        <p14:creationId xmlns:p14="http://schemas.microsoft.com/office/powerpoint/2010/main" val="315488713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55700"/>
            <a:ext cx="8229600" cy="261937"/>
          </a:xfrm>
        </p:spPr>
        <p:txBody>
          <a:bodyPr>
            <a:normAutofit fontScale="90000"/>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Introduction to </a:t>
            </a: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teaching </a:t>
            </a: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Film and Literature</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endParaRPr lang="en-US" dirty="0"/>
          </a:p>
        </p:txBody>
      </p:sp>
      <p:sp>
        <p:nvSpPr>
          <p:cNvPr id="3" name="Content Placeholder 2"/>
          <p:cNvSpPr>
            <a:spLocks noGrp="1"/>
          </p:cNvSpPr>
          <p:nvPr>
            <p:ph idx="1"/>
          </p:nvPr>
        </p:nvSpPr>
        <p:spPr>
          <a:xfrm>
            <a:off x="457200" y="2324100"/>
            <a:ext cx="8229600" cy="3802063"/>
          </a:xfrm>
        </p:spPr>
        <p:txBody>
          <a:bodyPr/>
          <a:lstStyle/>
          <a:p>
            <a:pPr marL="0" indent="0">
              <a:spcBef>
                <a:spcPts val="900"/>
              </a:spcBef>
              <a:buNone/>
            </a:pPr>
            <a:r>
              <a:rPr lang="en-GB" sz="2400" dirty="0">
                <a:latin typeface="Verdana" panose="020B0604030504040204" pitchFamily="34" charset="0"/>
                <a:ea typeface="Verdana" panose="020B0604030504040204" pitchFamily="34" charset="0"/>
                <a:cs typeface="Verdana" panose="020B0604030504040204" pitchFamily="34" charset="0"/>
              </a:rPr>
              <a:t>We will look at:</a:t>
            </a:r>
          </a:p>
          <a:p>
            <a:pPr marL="0" indent="0">
              <a:spcBef>
                <a:spcPts val="900"/>
              </a:spcBef>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514350" indent="-514350">
              <a:spcBef>
                <a:spcPts val="900"/>
              </a:spcBef>
              <a:buFont typeface="Arial" panose="020B0604020202020204" pitchFamily="34" charset="0"/>
              <a:buAutoNum type="arabicPeriod"/>
            </a:pPr>
            <a:r>
              <a:rPr lang="en-GB" sz="2400" dirty="0">
                <a:latin typeface="Verdana" panose="020B0604030504040204" pitchFamily="34" charset="0"/>
                <a:ea typeface="Verdana" panose="020B0604030504040204" pitchFamily="34" charset="0"/>
                <a:cs typeface="Verdana" panose="020B0604030504040204" pitchFamily="34" charset="0"/>
              </a:rPr>
              <a:t>Planning considerations</a:t>
            </a:r>
          </a:p>
          <a:p>
            <a:pPr marL="514350" indent="-514350">
              <a:spcBef>
                <a:spcPts val="900"/>
              </a:spcBef>
              <a:buAutoNum type="arabicPeriod"/>
            </a:pPr>
            <a:r>
              <a:rPr lang="en-GB" sz="2400" dirty="0">
                <a:latin typeface="Verdana" panose="020B0604030504040204" pitchFamily="34" charset="0"/>
                <a:ea typeface="Verdana" panose="020B0604030504040204" pitchFamily="34" charset="0"/>
                <a:cs typeface="Verdana" panose="020B0604030504040204" pitchFamily="34" charset="0"/>
              </a:rPr>
              <a:t>Practical activities </a:t>
            </a:r>
          </a:p>
          <a:p>
            <a:endParaRPr lang="en-US" dirty="0"/>
          </a:p>
        </p:txBody>
      </p:sp>
    </p:spTree>
    <p:extLst>
      <p:ext uri="{BB962C8B-B14F-4D97-AF65-F5344CB8AC3E}">
        <p14:creationId xmlns:p14="http://schemas.microsoft.com/office/powerpoint/2010/main" val="396812372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Discussio</a:t>
            </a: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n</a:t>
            </a:r>
            <a:endParaRPr lang="en-US" dirty="0"/>
          </a:p>
        </p:txBody>
      </p:sp>
      <p:sp>
        <p:nvSpPr>
          <p:cNvPr id="3" name="Content Placeholder 2"/>
          <p:cNvSpPr>
            <a:spLocks noGrp="1"/>
          </p:cNvSpPr>
          <p:nvPr>
            <p:ph idx="1"/>
          </p:nvPr>
        </p:nvSpPr>
        <p:spPr>
          <a:xfrm>
            <a:off x="736600" y="1930400"/>
            <a:ext cx="7759700" cy="4195763"/>
          </a:xfrm>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What are your main hopes and concerns about this aspect of the course for you and your students?</a:t>
            </a:r>
          </a:p>
          <a:p>
            <a:pPr marL="0" indent="0">
              <a:buNone/>
            </a:pPr>
            <a:endParaRPr lang="en-US" dirty="0"/>
          </a:p>
        </p:txBody>
      </p:sp>
    </p:spTree>
    <p:extLst>
      <p:ext uri="{BB962C8B-B14F-4D97-AF65-F5344CB8AC3E}">
        <p14:creationId xmlns:p14="http://schemas.microsoft.com/office/powerpoint/2010/main" val="280493913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Course Planning </a:t>
            </a: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Considerations</a:t>
            </a:r>
            <a:r>
              <a:rPr lang="en-GB" dirty="0"/>
              <a:t/>
            </a:r>
            <a:br>
              <a:rPr lang="en-GB" dirty="0"/>
            </a:br>
            <a:endParaRPr lang="en-US" dirty="0"/>
          </a:p>
        </p:txBody>
      </p:sp>
      <p:sp>
        <p:nvSpPr>
          <p:cNvPr id="3" name="Content Placeholder 2"/>
          <p:cNvSpPr>
            <a:spLocks noGrp="1"/>
          </p:cNvSpPr>
          <p:nvPr>
            <p:ph idx="1"/>
          </p:nvPr>
        </p:nvSpPr>
        <p:spPr/>
        <p:txBody>
          <a:bodyPr>
            <a:normAutofit fontScale="40000" lnSpcReduction="20000"/>
          </a:bodyPr>
          <a:lstStyle/>
          <a:p>
            <a:pPr>
              <a:lnSpc>
                <a:spcPct val="120000"/>
              </a:lnSpc>
              <a:spcBef>
                <a:spcPts val="500"/>
              </a:spcBef>
            </a:pPr>
            <a:r>
              <a:rPr lang="en-GB" sz="4500" b="1" dirty="0">
                <a:latin typeface="Verdana" panose="020B0604030504040204" pitchFamily="34" charset="0"/>
                <a:ea typeface="Verdana" panose="020B0604030504040204" pitchFamily="34" charset="0"/>
                <a:cs typeface="Verdana" panose="020B0604030504040204" pitchFamily="34" charset="0"/>
              </a:rPr>
              <a:t>Stage 1 - Introduction to </a:t>
            </a:r>
            <a:r>
              <a:rPr lang="en-GB" sz="4500" b="1" dirty="0" smtClean="0">
                <a:latin typeface="Verdana" panose="020B0604030504040204" pitchFamily="34" charset="0"/>
                <a:ea typeface="Verdana" panose="020B0604030504040204" pitchFamily="34" charset="0"/>
                <a:cs typeface="Verdana" panose="020B0604030504040204" pitchFamily="34" charset="0"/>
              </a:rPr>
              <a:t>film/literary </a:t>
            </a:r>
            <a:r>
              <a:rPr lang="en-GB" sz="4500" b="1" dirty="0">
                <a:latin typeface="Verdana" panose="020B0604030504040204" pitchFamily="34" charset="0"/>
                <a:ea typeface="Verdana" panose="020B0604030504040204" pitchFamily="34" charset="0"/>
                <a:cs typeface="Verdana" panose="020B0604030504040204" pitchFamily="34" charset="0"/>
              </a:rPr>
              <a:t>study</a:t>
            </a:r>
          </a:p>
          <a:p>
            <a:pPr>
              <a:lnSpc>
                <a:spcPct val="120000"/>
              </a:lnSpc>
              <a:spcBef>
                <a:spcPts val="500"/>
              </a:spcBef>
            </a:pPr>
            <a:r>
              <a:rPr lang="en-GB" sz="4500" b="1" dirty="0">
                <a:latin typeface="Verdana" panose="020B0604030504040204" pitchFamily="34" charset="0"/>
                <a:ea typeface="Verdana" panose="020B0604030504040204" pitchFamily="34" charset="0"/>
                <a:cs typeface="Verdana" panose="020B0604030504040204" pitchFamily="34" charset="0"/>
              </a:rPr>
              <a:t>Stage 2 - Introduction to the work</a:t>
            </a:r>
            <a:r>
              <a:rPr lang="en-GB" sz="4500" dirty="0">
                <a:latin typeface="Verdana" panose="020B0604030504040204" pitchFamily="34" charset="0"/>
                <a:ea typeface="Verdana" panose="020B0604030504040204" pitchFamily="34" charset="0"/>
                <a:cs typeface="Verdana" panose="020B0604030504040204" pitchFamily="34" charset="0"/>
              </a:rPr>
              <a:t> to author</a:t>
            </a:r>
            <a:r>
              <a:rPr lang="en-GB" sz="4500" dirty="0" smtClean="0">
                <a:latin typeface="Verdana" panose="020B0604030504040204" pitchFamily="34" charset="0"/>
                <a:ea typeface="Verdana" panose="020B0604030504040204" pitchFamily="34" charset="0"/>
                <a:cs typeface="Verdana" panose="020B0604030504040204" pitchFamily="34" charset="0"/>
              </a:rPr>
              <a:t>/director</a:t>
            </a:r>
            <a:r>
              <a:rPr lang="en-GB" sz="4500" dirty="0">
                <a:latin typeface="Verdana" panose="020B0604030504040204" pitchFamily="34" charset="0"/>
                <a:ea typeface="Verdana" panose="020B0604030504040204" pitchFamily="34" charset="0"/>
                <a:cs typeface="Verdana" panose="020B0604030504040204" pitchFamily="34" charset="0"/>
              </a:rPr>
              <a:t>/historical background/other works.</a:t>
            </a:r>
          </a:p>
          <a:p>
            <a:pPr>
              <a:lnSpc>
                <a:spcPct val="120000"/>
              </a:lnSpc>
              <a:spcBef>
                <a:spcPts val="500"/>
              </a:spcBef>
            </a:pPr>
            <a:r>
              <a:rPr lang="en-GB" sz="4500" b="1" dirty="0">
                <a:latin typeface="Verdana" panose="020B0604030504040204" pitchFamily="34" charset="0"/>
                <a:ea typeface="Verdana" panose="020B0604030504040204" pitchFamily="34" charset="0"/>
                <a:cs typeface="Verdana" panose="020B0604030504040204" pitchFamily="34" charset="0"/>
              </a:rPr>
              <a:t>Stage 3 - Overview</a:t>
            </a:r>
            <a:r>
              <a:rPr lang="en-GB" sz="4500" dirty="0">
                <a:latin typeface="Verdana" panose="020B0604030504040204" pitchFamily="34" charset="0"/>
                <a:ea typeface="Verdana" panose="020B0604030504040204" pitchFamily="34" charset="0"/>
                <a:cs typeface="Verdana" panose="020B0604030504040204" pitchFamily="34" charset="0"/>
              </a:rPr>
              <a:t> of the book </a:t>
            </a:r>
            <a:r>
              <a:rPr lang="en-GB" sz="4500" dirty="0" smtClean="0">
                <a:latin typeface="Verdana" panose="020B0604030504040204" pitchFamily="34" charset="0"/>
                <a:ea typeface="Verdana" panose="020B0604030504040204" pitchFamily="34" charset="0"/>
                <a:cs typeface="Verdana" panose="020B0604030504040204" pitchFamily="34" charset="0"/>
              </a:rPr>
              <a:t>– </a:t>
            </a:r>
            <a:r>
              <a:rPr lang="en-GB" sz="4500" dirty="0">
                <a:latin typeface="Verdana" panose="020B0604030504040204" pitchFamily="34" charset="0"/>
                <a:ea typeface="Verdana" panose="020B0604030504040204" pitchFamily="34" charset="0"/>
                <a:cs typeface="Verdana" panose="020B0604030504040204" pitchFamily="34" charset="0"/>
              </a:rPr>
              <a:t>plot/characters</a:t>
            </a:r>
            <a:r>
              <a:rPr lang="en-GB" sz="4500" dirty="0" smtClean="0">
                <a:latin typeface="Verdana" panose="020B0604030504040204" pitchFamily="34" charset="0"/>
                <a:ea typeface="Verdana" panose="020B0604030504040204" pitchFamily="34" charset="0"/>
                <a:cs typeface="Verdana" panose="020B0604030504040204" pitchFamily="34" charset="0"/>
              </a:rPr>
              <a:t>/themes</a:t>
            </a:r>
            <a:r>
              <a:rPr lang="en-GB" sz="4500" dirty="0">
                <a:latin typeface="Verdana" panose="020B0604030504040204" pitchFamily="34" charset="0"/>
                <a:ea typeface="Verdana" panose="020B0604030504040204" pitchFamily="34" charset="0"/>
                <a:cs typeface="Verdana" panose="020B0604030504040204" pitchFamily="34" charset="0"/>
              </a:rPr>
              <a:t>/style/</a:t>
            </a:r>
            <a:r>
              <a:rPr lang="en-GB" sz="4500" dirty="0" smtClean="0">
                <a:latin typeface="Verdana" panose="020B0604030504040204" pitchFamily="34" charset="0"/>
                <a:ea typeface="Verdana" panose="020B0604030504040204" pitchFamily="34" charset="0"/>
                <a:cs typeface="Verdana" panose="020B0604030504040204" pitchFamily="34" charset="0"/>
              </a:rPr>
              <a:t>settings…</a:t>
            </a:r>
            <a:endParaRPr lang="en-GB" sz="4500" dirty="0">
              <a:latin typeface="Verdana" panose="020B0604030504040204" pitchFamily="34" charset="0"/>
              <a:ea typeface="Verdana" panose="020B0604030504040204" pitchFamily="34" charset="0"/>
              <a:cs typeface="Verdana" panose="020B0604030504040204" pitchFamily="34" charset="0"/>
            </a:endParaRPr>
          </a:p>
          <a:p>
            <a:pPr>
              <a:lnSpc>
                <a:spcPct val="120000"/>
              </a:lnSpc>
              <a:spcBef>
                <a:spcPts val="500"/>
              </a:spcBef>
            </a:pPr>
            <a:r>
              <a:rPr lang="en-GB" sz="4500" b="1" dirty="0">
                <a:latin typeface="Verdana" panose="020B0604030504040204" pitchFamily="34" charset="0"/>
                <a:ea typeface="Verdana" panose="020B0604030504040204" pitchFamily="34" charset="0"/>
                <a:cs typeface="Verdana" panose="020B0604030504040204" pitchFamily="34" charset="0"/>
              </a:rPr>
              <a:t>Stage 4 -</a:t>
            </a:r>
            <a:r>
              <a:rPr lang="en-GB" sz="4500" dirty="0">
                <a:latin typeface="Verdana" panose="020B0604030504040204" pitchFamily="34" charset="0"/>
                <a:ea typeface="Verdana" panose="020B0604030504040204" pitchFamily="34" charset="0"/>
                <a:cs typeface="Verdana" panose="020B0604030504040204" pitchFamily="34" charset="0"/>
              </a:rPr>
              <a:t> </a:t>
            </a:r>
            <a:r>
              <a:rPr lang="en-GB" sz="4500" b="1" dirty="0">
                <a:latin typeface="Verdana" panose="020B0604030504040204" pitchFamily="34" charset="0"/>
                <a:ea typeface="Verdana" panose="020B0604030504040204" pitchFamily="34" charset="0"/>
                <a:cs typeface="Verdana" panose="020B0604030504040204" pitchFamily="34" charset="0"/>
              </a:rPr>
              <a:t>Detailed and focused analysis</a:t>
            </a:r>
            <a:r>
              <a:rPr lang="en-GB" sz="4500" dirty="0">
                <a:latin typeface="Verdana" panose="020B0604030504040204" pitchFamily="34" charset="0"/>
                <a:ea typeface="Verdana" panose="020B0604030504040204" pitchFamily="34" charset="0"/>
                <a:cs typeface="Verdana" panose="020B0604030504040204" pitchFamily="34" charset="0"/>
              </a:rPr>
              <a:t> of:</a:t>
            </a:r>
          </a:p>
          <a:p>
            <a:pPr marL="0" indent="0">
              <a:lnSpc>
                <a:spcPct val="120000"/>
              </a:lnSpc>
              <a:spcBef>
                <a:spcPts val="500"/>
              </a:spcBef>
              <a:buNone/>
            </a:pPr>
            <a:r>
              <a:rPr lang="en-GB" sz="4500" dirty="0">
                <a:latin typeface="Verdana" panose="020B0604030504040204" pitchFamily="34" charset="0"/>
                <a:ea typeface="Verdana" panose="020B0604030504040204" pitchFamily="34" charset="0"/>
                <a:cs typeface="Verdana" panose="020B0604030504040204" pitchFamily="34" charset="0"/>
              </a:rPr>
              <a:t>    Themes</a:t>
            </a:r>
          </a:p>
          <a:p>
            <a:pPr marL="0" indent="0">
              <a:lnSpc>
                <a:spcPct val="120000"/>
              </a:lnSpc>
              <a:spcBef>
                <a:spcPts val="500"/>
              </a:spcBef>
              <a:buNone/>
            </a:pPr>
            <a:r>
              <a:rPr lang="en-GB" sz="4500" dirty="0">
                <a:latin typeface="Verdana" panose="020B0604030504040204" pitchFamily="34" charset="0"/>
                <a:ea typeface="Verdana" panose="020B0604030504040204" pitchFamily="34" charset="0"/>
                <a:cs typeface="Verdana" panose="020B0604030504040204" pitchFamily="34" charset="0"/>
              </a:rPr>
              <a:t>    Characters</a:t>
            </a:r>
          </a:p>
          <a:p>
            <a:pPr marL="0" indent="0">
              <a:lnSpc>
                <a:spcPct val="120000"/>
              </a:lnSpc>
              <a:spcBef>
                <a:spcPts val="500"/>
              </a:spcBef>
              <a:buNone/>
            </a:pPr>
            <a:r>
              <a:rPr lang="en-GB" sz="4500" dirty="0">
                <a:latin typeface="Verdana" panose="020B0604030504040204" pitchFamily="34" charset="0"/>
                <a:ea typeface="Verdana" panose="020B0604030504040204" pitchFamily="34" charset="0"/>
                <a:cs typeface="Verdana" panose="020B0604030504040204" pitchFamily="34" charset="0"/>
              </a:rPr>
              <a:t>    Style</a:t>
            </a:r>
          </a:p>
          <a:p>
            <a:pPr marL="0" indent="0">
              <a:lnSpc>
                <a:spcPct val="120000"/>
              </a:lnSpc>
              <a:spcBef>
                <a:spcPts val="500"/>
              </a:spcBef>
              <a:buNone/>
            </a:pPr>
            <a:r>
              <a:rPr lang="en-GB" sz="4500" dirty="0">
                <a:latin typeface="Verdana" panose="020B0604030504040204" pitchFamily="34" charset="0"/>
                <a:ea typeface="Verdana" panose="020B0604030504040204" pitchFamily="34" charset="0"/>
                <a:cs typeface="Verdana" panose="020B0604030504040204" pitchFamily="34" charset="0"/>
              </a:rPr>
              <a:t>    Settings</a:t>
            </a:r>
          </a:p>
          <a:p>
            <a:pPr marL="0" indent="0">
              <a:lnSpc>
                <a:spcPct val="120000"/>
              </a:lnSpc>
              <a:spcBef>
                <a:spcPts val="500"/>
              </a:spcBef>
              <a:buNone/>
            </a:pPr>
            <a:r>
              <a:rPr lang="en-GB" sz="4500" dirty="0">
                <a:latin typeface="Verdana" panose="020B0604030504040204" pitchFamily="34" charset="0"/>
                <a:ea typeface="Verdana" panose="020B0604030504040204" pitchFamily="34" charset="0"/>
                <a:cs typeface="Verdana" panose="020B0604030504040204" pitchFamily="34" charset="0"/>
              </a:rPr>
              <a:t>    Main/pivotal scenes/passages</a:t>
            </a:r>
          </a:p>
          <a:p>
            <a:pPr>
              <a:lnSpc>
                <a:spcPct val="120000"/>
              </a:lnSpc>
              <a:spcBef>
                <a:spcPts val="500"/>
              </a:spcBef>
            </a:pPr>
            <a:r>
              <a:rPr lang="en-GB" sz="4500" b="1" dirty="0">
                <a:latin typeface="Verdana" panose="020B0604030504040204" pitchFamily="34" charset="0"/>
                <a:ea typeface="Verdana" panose="020B0604030504040204" pitchFamily="34" charset="0"/>
                <a:cs typeface="Verdana" panose="020B0604030504040204" pitchFamily="34" charset="0"/>
              </a:rPr>
              <a:t>Stage 5 - Exam questions - </a:t>
            </a:r>
            <a:r>
              <a:rPr lang="en-GB" sz="4500" i="1" dirty="0">
                <a:latin typeface="Verdana" panose="020B0604030504040204" pitchFamily="34" charset="0"/>
                <a:ea typeface="Verdana" panose="020B0604030504040204" pitchFamily="34" charset="0"/>
                <a:cs typeface="Verdana" panose="020B0604030504040204" pitchFamily="34" charset="0"/>
              </a:rPr>
              <a:t>this could be carried out alongside the analysis</a:t>
            </a:r>
            <a:endParaRPr lang="en-GB" sz="4500" dirty="0">
              <a:latin typeface="Verdana" panose="020B0604030504040204" pitchFamily="34" charset="0"/>
              <a:ea typeface="Verdana" panose="020B0604030504040204" pitchFamily="34" charset="0"/>
              <a:cs typeface="Verdana" panose="020B0604030504040204" pitchFamily="34" charset="0"/>
            </a:endParaRPr>
          </a:p>
          <a:p>
            <a:endParaRPr lang="en-US" dirty="0"/>
          </a:p>
        </p:txBody>
      </p:sp>
    </p:spTree>
    <p:extLst>
      <p:ext uri="{BB962C8B-B14F-4D97-AF65-F5344CB8AC3E}">
        <p14:creationId xmlns:p14="http://schemas.microsoft.com/office/powerpoint/2010/main" val="55866910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u="sng" dirty="0" smtClean="0">
                <a:solidFill>
                  <a:srgbClr val="1F497D"/>
                </a:solidFill>
                <a:latin typeface="Verdana" panose="020B0604030504040204" pitchFamily="34" charset="0"/>
                <a:ea typeface="Verdana" panose="020B0604030504040204" pitchFamily="34" charset="0"/>
                <a:cs typeface="Verdana" panose="020B0604030504040204" pitchFamily="34" charset="0"/>
              </a:rPr>
              <a:t>Introduction </a:t>
            </a:r>
            <a:r>
              <a:rPr lang="en-GB" b="1" u="sng" dirty="0">
                <a:solidFill>
                  <a:srgbClr val="1F497D"/>
                </a:solidFill>
                <a:latin typeface="Verdana" panose="020B0604030504040204" pitchFamily="34" charset="0"/>
                <a:ea typeface="Verdana" panose="020B0604030504040204" pitchFamily="34" charset="0"/>
                <a:cs typeface="Verdana" panose="020B0604030504040204" pitchFamily="34" charset="0"/>
              </a:rPr>
              <a:t>to </a:t>
            </a:r>
            <a:r>
              <a:rPr lang="en-GB" b="1" u="sng"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u="sng"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u="sng" dirty="0" smtClean="0">
                <a:solidFill>
                  <a:srgbClr val="1F497D"/>
                </a:solidFill>
                <a:latin typeface="Verdana" panose="020B0604030504040204" pitchFamily="34" charset="0"/>
                <a:ea typeface="Verdana" panose="020B0604030504040204" pitchFamily="34" charset="0"/>
                <a:cs typeface="Verdana" panose="020B0604030504040204" pitchFamily="34" charset="0"/>
              </a:rPr>
              <a:t>the </a:t>
            </a:r>
            <a:r>
              <a:rPr lang="en-GB" b="1" u="sng" dirty="0">
                <a:solidFill>
                  <a:srgbClr val="1F497D"/>
                </a:solidFill>
                <a:latin typeface="Verdana" panose="020B0604030504040204" pitchFamily="34" charset="0"/>
                <a:ea typeface="Verdana" panose="020B0604030504040204" pitchFamily="34" charset="0"/>
                <a:cs typeface="Verdana" panose="020B0604030504040204" pitchFamily="34" charset="0"/>
              </a:rPr>
              <a:t>work </a:t>
            </a:r>
            <a:endParaRPr lang="en-US" dirty="0"/>
          </a:p>
        </p:txBody>
      </p:sp>
      <p:sp>
        <p:nvSpPr>
          <p:cNvPr id="4" name="Hexagon 3"/>
          <p:cNvSpPr/>
          <p:nvPr/>
        </p:nvSpPr>
        <p:spPr>
          <a:xfrm>
            <a:off x="3488498" y="3189574"/>
            <a:ext cx="1640909" cy="1302707"/>
          </a:xfrm>
          <a:prstGeom prst="hexagon">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GB" b="1" dirty="0" smtClean="0">
                <a:solidFill>
                  <a:schemeClr val="tx1"/>
                </a:solidFill>
              </a:rPr>
              <a:t>Book or film </a:t>
            </a:r>
            <a:endParaRPr lang="en-GB" b="1" dirty="0">
              <a:solidFill>
                <a:schemeClr val="tx1"/>
              </a:solidFill>
            </a:endParaRPr>
          </a:p>
        </p:txBody>
      </p:sp>
      <p:sp>
        <p:nvSpPr>
          <p:cNvPr id="5" name="Hexagon 4"/>
          <p:cNvSpPr/>
          <p:nvPr/>
        </p:nvSpPr>
        <p:spPr>
          <a:xfrm>
            <a:off x="3488498" y="1640813"/>
            <a:ext cx="1640909" cy="1302707"/>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lvl="0" algn="ctr"/>
            <a:r>
              <a:rPr lang="en-GB" b="1" dirty="0">
                <a:solidFill>
                  <a:schemeClr val="tx1"/>
                </a:solidFill>
              </a:rPr>
              <a:t>Author/ director</a:t>
            </a:r>
          </a:p>
        </p:txBody>
      </p:sp>
      <p:sp>
        <p:nvSpPr>
          <p:cNvPr id="6" name="Hexagon 5"/>
          <p:cNvSpPr/>
          <p:nvPr/>
        </p:nvSpPr>
        <p:spPr>
          <a:xfrm>
            <a:off x="1923789" y="3928800"/>
            <a:ext cx="1640909" cy="1302707"/>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smtClean="0">
                <a:solidFill>
                  <a:schemeClr val="tx1"/>
                </a:solidFill>
              </a:rPr>
              <a:t>Other works from the author/ director</a:t>
            </a:r>
            <a:endParaRPr lang="en-GB" b="1" dirty="0">
              <a:solidFill>
                <a:schemeClr val="tx1"/>
              </a:solidFill>
            </a:endParaRPr>
          </a:p>
        </p:txBody>
      </p:sp>
      <p:sp>
        <p:nvSpPr>
          <p:cNvPr id="7" name="Hexagon 6"/>
          <p:cNvSpPr/>
          <p:nvPr/>
        </p:nvSpPr>
        <p:spPr>
          <a:xfrm>
            <a:off x="1866378" y="2430047"/>
            <a:ext cx="1755730" cy="1302707"/>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b="1" dirty="0" smtClean="0">
                <a:solidFill>
                  <a:schemeClr val="tx1"/>
                </a:solidFill>
              </a:rPr>
              <a:t>Contrasting works</a:t>
            </a:r>
            <a:endParaRPr lang="en-GB" sz="1600" b="1" dirty="0">
              <a:solidFill>
                <a:schemeClr val="tx1"/>
              </a:solidFill>
            </a:endParaRPr>
          </a:p>
        </p:txBody>
      </p:sp>
      <p:sp>
        <p:nvSpPr>
          <p:cNvPr id="8" name="Hexagon 7"/>
          <p:cNvSpPr/>
          <p:nvPr/>
        </p:nvSpPr>
        <p:spPr>
          <a:xfrm>
            <a:off x="3438393" y="4805624"/>
            <a:ext cx="1640909" cy="1302707"/>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smtClean="0">
                <a:solidFill>
                  <a:schemeClr val="tx1"/>
                </a:solidFill>
              </a:rPr>
              <a:t>Reviews / critique</a:t>
            </a:r>
            <a:endParaRPr lang="en-GB" b="1" dirty="0">
              <a:solidFill>
                <a:schemeClr val="tx1"/>
              </a:solidFill>
            </a:endParaRPr>
          </a:p>
        </p:txBody>
      </p:sp>
      <p:sp>
        <p:nvSpPr>
          <p:cNvPr id="9" name="Hexagon 8"/>
          <p:cNvSpPr/>
          <p:nvPr/>
        </p:nvSpPr>
        <p:spPr>
          <a:xfrm>
            <a:off x="4989530" y="3978906"/>
            <a:ext cx="1640909" cy="1302707"/>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b="1" dirty="0" smtClean="0">
                <a:solidFill>
                  <a:schemeClr val="tx1"/>
                </a:solidFill>
              </a:rPr>
              <a:t>Genre/ artistic movement</a:t>
            </a:r>
            <a:endParaRPr lang="en-GB" sz="1400" b="1" dirty="0">
              <a:solidFill>
                <a:schemeClr val="tx1"/>
              </a:solidFill>
            </a:endParaRPr>
          </a:p>
        </p:txBody>
      </p:sp>
      <p:sp>
        <p:nvSpPr>
          <p:cNvPr id="10" name="Hexagon 9"/>
          <p:cNvSpPr/>
          <p:nvPr/>
        </p:nvSpPr>
        <p:spPr>
          <a:xfrm>
            <a:off x="4989531" y="2538220"/>
            <a:ext cx="1640909" cy="1302707"/>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400" b="1" dirty="0" smtClean="0">
                <a:solidFill>
                  <a:schemeClr val="tx1"/>
                </a:solidFill>
              </a:rPr>
              <a:t>Historical background</a:t>
            </a:r>
            <a:endParaRPr lang="en-GB" sz="1400" b="1" dirty="0">
              <a:solidFill>
                <a:schemeClr val="tx1"/>
              </a:solidFill>
            </a:endParaRPr>
          </a:p>
        </p:txBody>
      </p:sp>
    </p:spTree>
    <p:extLst>
      <p:ext uri="{BB962C8B-B14F-4D97-AF65-F5344CB8AC3E}">
        <p14:creationId xmlns:p14="http://schemas.microsoft.com/office/powerpoint/2010/main" val="394242071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Some planning </a:t>
            </a: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considerations </a:t>
            </a:r>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for teachers</a:t>
            </a:r>
            <a:endParaRPr lang="en-US" sz="3200" dirty="0"/>
          </a:p>
        </p:txBody>
      </p:sp>
      <p:sp>
        <p:nvSpPr>
          <p:cNvPr id="3" name="Content Placeholder 2"/>
          <p:cNvSpPr>
            <a:spLocks noGrp="1"/>
          </p:cNvSpPr>
          <p:nvPr>
            <p:ph idx="1"/>
          </p:nvPr>
        </p:nvSpPr>
        <p:spPr>
          <a:xfrm>
            <a:off x="457200" y="1790700"/>
            <a:ext cx="8229600" cy="4335463"/>
          </a:xfrm>
        </p:spPr>
        <p:txBody>
          <a:bodyPr>
            <a:normAutofit/>
          </a:bodyPr>
          <a:lstStyle/>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Research what is specific to the work you have chosen/the author/director?</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Have a list of the main ‘quotes’/‘images’ per theme</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Have a list of the main ‘quotes’ per character</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Identify the main scenes/extracts</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Prepare a grid with the elements of your work and refer to it as you are planning</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Build up a bank of exam questions</a:t>
            </a:r>
          </a:p>
          <a:p>
            <a:endParaRPr lang="en-US" sz="2400" dirty="0"/>
          </a:p>
        </p:txBody>
      </p:sp>
    </p:spTree>
    <p:extLst>
      <p:ext uri="{BB962C8B-B14F-4D97-AF65-F5344CB8AC3E}">
        <p14:creationId xmlns:p14="http://schemas.microsoft.com/office/powerpoint/2010/main" val="251910089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Some key planning </a:t>
            </a: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considerations</a:t>
            </a:r>
            <a:endParaRPr lang="en-US" sz="3200" dirty="0"/>
          </a:p>
        </p:txBody>
      </p:sp>
      <p:sp>
        <p:nvSpPr>
          <p:cNvPr id="3" name="Content Placeholder 2"/>
          <p:cNvSpPr>
            <a:spLocks noGrp="1"/>
          </p:cNvSpPr>
          <p:nvPr>
            <p:ph idx="1"/>
          </p:nvPr>
        </p:nvSpPr>
        <p:spPr/>
        <p:txBody>
          <a:bodyPr>
            <a:normAutofit fontScale="62500" lnSpcReduction="20000"/>
          </a:bodyPr>
          <a:lstStyle/>
          <a:p>
            <a:pPr>
              <a:lnSpc>
                <a:spcPct val="120000"/>
              </a:lnSpc>
              <a:spcBef>
                <a:spcPts val="500"/>
              </a:spcBef>
            </a:pPr>
            <a:r>
              <a:rPr lang="en-GB" b="1" dirty="0">
                <a:latin typeface="Verdana" panose="020B0604030504040204" pitchFamily="34" charset="0"/>
                <a:ea typeface="Verdana" panose="020B0604030504040204" pitchFamily="34" charset="0"/>
                <a:cs typeface="Verdana" panose="020B0604030504040204" pitchFamily="34" charset="0"/>
              </a:rPr>
              <a:t>Pre-study work </a:t>
            </a:r>
            <a:r>
              <a:rPr lang="en-GB" dirty="0">
                <a:latin typeface="Verdana" panose="020B0604030504040204" pitchFamily="34" charset="0"/>
                <a:ea typeface="Verdana" panose="020B0604030504040204" pitchFamily="34" charset="0"/>
                <a:cs typeface="Verdana" panose="020B0604030504040204" pitchFamily="34" charset="0"/>
              </a:rPr>
              <a:t>(summer holiday?)</a:t>
            </a:r>
          </a:p>
          <a:p>
            <a:pPr>
              <a:lnSpc>
                <a:spcPct val="120000"/>
              </a:lnSpc>
              <a:spcBef>
                <a:spcPts val="500"/>
              </a:spcBef>
            </a:pPr>
            <a:r>
              <a:rPr lang="en-GB" b="1" dirty="0">
                <a:latin typeface="Verdana" panose="020B0604030504040204" pitchFamily="34" charset="0"/>
                <a:ea typeface="Verdana" panose="020B0604030504040204" pitchFamily="34" charset="0"/>
                <a:cs typeface="Verdana" panose="020B0604030504040204" pitchFamily="34" charset="0"/>
              </a:rPr>
              <a:t>Start</a:t>
            </a:r>
            <a:r>
              <a:rPr lang="en-GB" dirty="0">
                <a:latin typeface="Verdana" panose="020B0604030504040204" pitchFamily="34" charset="0"/>
                <a:ea typeface="Verdana" panose="020B0604030504040204" pitchFamily="34" charset="0"/>
                <a:cs typeface="Verdana" panose="020B0604030504040204" pitchFamily="34" charset="0"/>
              </a:rPr>
              <a:t> of the first work? The second work?</a:t>
            </a:r>
          </a:p>
          <a:p>
            <a:pPr>
              <a:lnSpc>
                <a:spcPct val="120000"/>
              </a:lnSpc>
              <a:spcBef>
                <a:spcPts val="500"/>
              </a:spcBef>
            </a:pPr>
            <a:r>
              <a:rPr lang="en-GB" b="1" dirty="0">
                <a:latin typeface="Verdana" panose="020B0604030504040204" pitchFamily="34" charset="0"/>
                <a:ea typeface="Verdana" panose="020B0604030504040204" pitchFamily="34" charset="0"/>
                <a:cs typeface="Verdana" panose="020B0604030504040204" pitchFamily="34" charset="0"/>
              </a:rPr>
              <a:t>Support needed </a:t>
            </a:r>
            <a:r>
              <a:rPr lang="en-GB" dirty="0">
                <a:latin typeface="Verdana" panose="020B0604030504040204" pitchFamily="34" charset="0"/>
                <a:ea typeface="Verdana" panose="020B0604030504040204" pitchFamily="34" charset="0"/>
                <a:cs typeface="Verdana" panose="020B0604030504040204" pitchFamily="34" charset="0"/>
              </a:rPr>
              <a:t>– list of technical terms/phrases to use…/learning mat?</a:t>
            </a:r>
          </a:p>
          <a:p>
            <a:pPr>
              <a:lnSpc>
                <a:spcPct val="120000"/>
              </a:lnSpc>
              <a:spcBef>
                <a:spcPts val="500"/>
              </a:spcBef>
            </a:pPr>
            <a:r>
              <a:rPr lang="en-GB" b="1" dirty="0">
                <a:latin typeface="Verdana" panose="020B0604030504040204" pitchFamily="34" charset="0"/>
                <a:ea typeface="Verdana" panose="020B0604030504040204" pitchFamily="34" charset="0"/>
                <a:cs typeface="Verdana" panose="020B0604030504040204" pitchFamily="34" charset="0"/>
              </a:rPr>
              <a:t>Analysis</a:t>
            </a:r>
            <a:r>
              <a:rPr lang="en-GB" dirty="0">
                <a:latin typeface="Verdana" panose="020B0604030504040204" pitchFamily="34" charset="0"/>
                <a:ea typeface="Verdana" panose="020B0604030504040204" pitchFamily="34" charset="0"/>
                <a:cs typeface="Verdana" panose="020B0604030504040204" pitchFamily="34" charset="0"/>
              </a:rPr>
              <a:t> expectations from the start</a:t>
            </a:r>
          </a:p>
          <a:p>
            <a:pPr>
              <a:lnSpc>
                <a:spcPct val="120000"/>
              </a:lnSpc>
              <a:spcBef>
                <a:spcPts val="500"/>
              </a:spcBef>
            </a:pPr>
            <a:r>
              <a:rPr lang="en-GB" dirty="0">
                <a:latin typeface="Verdana" panose="020B0604030504040204" pitchFamily="34" charset="0"/>
                <a:ea typeface="Verdana" panose="020B0604030504040204" pitchFamily="34" charset="0"/>
                <a:cs typeface="Verdana" panose="020B0604030504040204" pitchFamily="34" charset="0"/>
              </a:rPr>
              <a:t>Essay </a:t>
            </a:r>
            <a:r>
              <a:rPr lang="en-GB" b="1" dirty="0">
                <a:latin typeface="Verdana" panose="020B0604030504040204" pitchFamily="34" charset="0"/>
                <a:ea typeface="Verdana" panose="020B0604030504040204" pitchFamily="34" charset="0"/>
                <a:cs typeface="Verdana" panose="020B0604030504040204" pitchFamily="34" charset="0"/>
              </a:rPr>
              <a:t>writing skills - ‘little and often approach’</a:t>
            </a:r>
          </a:p>
          <a:p>
            <a:pPr>
              <a:lnSpc>
                <a:spcPct val="120000"/>
              </a:lnSpc>
              <a:spcBef>
                <a:spcPts val="500"/>
              </a:spcBef>
            </a:pPr>
            <a:r>
              <a:rPr lang="en-GB" b="1" dirty="0">
                <a:latin typeface="Verdana" panose="020B0604030504040204" pitchFamily="34" charset="0"/>
                <a:ea typeface="Verdana" panose="020B0604030504040204" pitchFamily="34" charset="0"/>
                <a:cs typeface="Verdana" panose="020B0604030504040204" pitchFamily="34" charset="0"/>
              </a:rPr>
              <a:t>Language</a:t>
            </a:r>
            <a:r>
              <a:rPr lang="en-GB" dirty="0">
                <a:latin typeface="Verdana" panose="020B0604030504040204" pitchFamily="34" charset="0"/>
                <a:ea typeface="Verdana" panose="020B0604030504040204" pitchFamily="34" charset="0"/>
                <a:cs typeface="Verdana" panose="020B0604030504040204" pitchFamily="34" charset="0"/>
              </a:rPr>
              <a:t> barrier</a:t>
            </a:r>
          </a:p>
          <a:p>
            <a:pPr>
              <a:lnSpc>
                <a:spcPct val="120000"/>
              </a:lnSpc>
              <a:spcBef>
                <a:spcPts val="500"/>
              </a:spcBef>
            </a:pPr>
            <a:r>
              <a:rPr lang="en-GB" b="1" dirty="0">
                <a:latin typeface="Verdana" panose="020B0604030504040204" pitchFamily="34" charset="0"/>
                <a:ea typeface="Verdana" panose="020B0604030504040204" pitchFamily="34" charset="0"/>
                <a:cs typeface="Verdana" panose="020B0604030504040204" pitchFamily="34" charset="0"/>
              </a:rPr>
              <a:t>Note keeping and topping up - </a:t>
            </a:r>
            <a:r>
              <a:rPr lang="en-GB" dirty="0">
                <a:latin typeface="Verdana" panose="020B0604030504040204" pitchFamily="34" charset="0"/>
                <a:ea typeface="Verdana" panose="020B0604030504040204" pitchFamily="34" charset="0"/>
                <a:cs typeface="Verdana" panose="020B0604030504040204" pitchFamily="34" charset="0"/>
              </a:rPr>
              <a:t>booklet to record all the notes and  activities together and will allow for ‘topping-up’ throughout the course. (Overview </a:t>
            </a:r>
            <a:r>
              <a:rPr lang="en-GB" dirty="0" smtClean="0">
                <a:latin typeface="Verdana" panose="020B0604030504040204" pitchFamily="34" charset="0"/>
                <a:ea typeface="Verdana" panose="020B0604030504040204" pitchFamily="34" charset="0"/>
                <a:cs typeface="Verdana" panose="020B0604030504040204" pitchFamily="34" charset="0"/>
              </a:rPr>
              <a:t>– </a:t>
            </a:r>
            <a:r>
              <a:rPr lang="en-GB" dirty="0">
                <a:latin typeface="Verdana" panose="020B0604030504040204" pitchFamily="34" charset="0"/>
                <a:ea typeface="Verdana" panose="020B0604030504040204" pitchFamily="34" charset="0"/>
                <a:cs typeface="Verdana" panose="020B0604030504040204" pitchFamily="34" charset="0"/>
              </a:rPr>
              <a:t>useful language – quotes – characters – setting </a:t>
            </a:r>
            <a:r>
              <a:rPr lang="en-GB" dirty="0" smtClean="0">
                <a:latin typeface="Verdana" panose="020B0604030504040204" pitchFamily="34" charset="0"/>
                <a:ea typeface="Verdana" panose="020B0604030504040204" pitchFamily="34" charset="0"/>
                <a:cs typeface="Verdana" panose="020B0604030504040204" pitchFamily="34" charset="0"/>
              </a:rPr>
              <a:t>– </a:t>
            </a:r>
            <a:r>
              <a:rPr lang="en-GB" dirty="0">
                <a:latin typeface="Verdana" panose="020B0604030504040204" pitchFamily="34" charset="0"/>
                <a:ea typeface="Verdana" panose="020B0604030504040204" pitchFamily="34" charset="0"/>
                <a:cs typeface="Verdana" panose="020B0604030504040204" pitchFamily="34" charset="0"/>
              </a:rPr>
              <a:t>insert extracts - shots from the film… analysis </a:t>
            </a:r>
            <a:r>
              <a:rPr lang="en-GB" dirty="0" smtClean="0">
                <a:latin typeface="Verdana" panose="020B0604030504040204" pitchFamily="34" charset="0"/>
                <a:ea typeface="Verdana" panose="020B0604030504040204" pitchFamily="34" charset="0"/>
                <a:cs typeface="Verdana" panose="020B0604030504040204" pitchFamily="34" charset="0"/>
              </a:rPr>
              <a:t>– </a:t>
            </a:r>
            <a:r>
              <a:rPr lang="en-GB" dirty="0">
                <a:latin typeface="Verdana" panose="020B0604030504040204" pitchFamily="34" charset="0"/>
                <a:ea typeface="Verdana" panose="020B0604030504040204" pitchFamily="34" charset="0"/>
                <a:cs typeface="Verdana" panose="020B0604030504040204" pitchFamily="34" charset="0"/>
              </a:rPr>
              <a:t>exam questions)</a:t>
            </a:r>
          </a:p>
          <a:p>
            <a:pPr>
              <a:lnSpc>
                <a:spcPct val="120000"/>
              </a:lnSpc>
              <a:spcBef>
                <a:spcPts val="500"/>
              </a:spcBef>
            </a:pPr>
            <a:r>
              <a:rPr lang="en-GB" dirty="0">
                <a:latin typeface="Verdana" panose="020B0604030504040204" pitchFamily="34" charset="0"/>
                <a:ea typeface="Verdana" panose="020B0604030504040204" pitchFamily="34" charset="0"/>
                <a:cs typeface="Verdana" panose="020B0604030504040204" pitchFamily="34" charset="0"/>
              </a:rPr>
              <a:t>Any others?</a:t>
            </a:r>
          </a:p>
          <a:p>
            <a:pPr>
              <a:lnSpc>
                <a:spcPct val="120000"/>
              </a:lnSpc>
              <a:spcBef>
                <a:spcPts val="500"/>
              </a:spcBef>
            </a:pPr>
            <a:endParaRPr lang="en-US" dirty="0"/>
          </a:p>
        </p:txBody>
      </p:sp>
    </p:spTree>
    <p:extLst>
      <p:ext uri="{BB962C8B-B14F-4D97-AF65-F5344CB8AC3E}">
        <p14:creationId xmlns:p14="http://schemas.microsoft.com/office/powerpoint/2010/main" val="936241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200" b="1" dirty="0">
                <a:solidFill>
                  <a:schemeClr val="tx2"/>
                </a:solidFill>
                <a:latin typeface="Verdana" panose="020B0604030504040204" pitchFamily="34" charset="0"/>
                <a:cs typeface="Myriad Pro" charset="0"/>
              </a:rPr>
              <a:t>Key changes from 2016</a:t>
            </a:r>
            <a:endParaRPr lang="en-US" sz="3200" dirty="0"/>
          </a:p>
        </p:txBody>
      </p:sp>
      <p:sp>
        <p:nvSpPr>
          <p:cNvPr id="3" name="Content Placeholder 2"/>
          <p:cNvSpPr>
            <a:spLocks noGrp="1"/>
          </p:cNvSpPr>
          <p:nvPr>
            <p:ph idx="1"/>
          </p:nvPr>
        </p:nvSpPr>
        <p:spPr>
          <a:xfrm>
            <a:off x="137837" y="1600200"/>
            <a:ext cx="8821559" cy="4525963"/>
          </a:xfrm>
        </p:spPr>
        <p:txBody>
          <a:bodyPr>
            <a:normAutofit fontScale="77500" lnSpcReduction="20000"/>
          </a:bodyPr>
          <a:lstStyle/>
          <a:p>
            <a:pPr marL="285750" indent="-285750">
              <a:spcBef>
                <a:spcPts val="900"/>
              </a:spcBef>
              <a:buFont typeface="Arial" panose="020B0604020202020204" pitchFamily="34" charset="0"/>
              <a:buChar char="•"/>
            </a:pPr>
            <a:r>
              <a:rPr lang="en-GB" sz="3100" dirty="0"/>
              <a:t>Renewed focus on Culture with a specific assessment objective (AO4) to assess knowledge and understanding of the TL culture</a:t>
            </a:r>
          </a:p>
          <a:p>
            <a:pPr marL="285750" indent="-285750">
              <a:spcBef>
                <a:spcPts val="900"/>
              </a:spcBef>
              <a:buFont typeface="Arial" panose="020B0604020202020204" pitchFamily="34" charset="0"/>
              <a:buChar char="•"/>
            </a:pPr>
            <a:r>
              <a:rPr lang="en-GB" sz="3100" dirty="0"/>
              <a:t>Compulsory literature at A level and either a literary work or film at AS</a:t>
            </a:r>
          </a:p>
          <a:p>
            <a:pPr marL="285750" indent="-285750">
              <a:spcBef>
                <a:spcPts val="900"/>
              </a:spcBef>
              <a:buFont typeface="Arial" panose="020B0604020202020204" pitchFamily="34" charset="0"/>
              <a:buChar char="•"/>
            </a:pPr>
            <a:r>
              <a:rPr lang="en-GB" sz="3100" dirty="0"/>
              <a:t>Independent research project at A level assessed through the oral</a:t>
            </a:r>
          </a:p>
          <a:p>
            <a:pPr marL="285750" indent="-285750">
              <a:spcBef>
                <a:spcPts val="900"/>
              </a:spcBef>
              <a:buFont typeface="Arial" panose="020B0604020202020204" pitchFamily="34" charset="0"/>
              <a:buChar char="•"/>
            </a:pPr>
            <a:r>
              <a:rPr lang="en-GB" sz="3100" dirty="0"/>
              <a:t>Translations at AS and A level</a:t>
            </a:r>
          </a:p>
          <a:p>
            <a:pPr marL="285750" indent="-285750">
              <a:spcBef>
                <a:spcPts val="900"/>
              </a:spcBef>
              <a:buFont typeface="Arial" panose="020B0604020202020204" pitchFamily="34" charset="0"/>
              <a:buChar char="•"/>
            </a:pPr>
            <a:r>
              <a:rPr lang="en-GB" sz="3100" dirty="0"/>
              <a:t>Prescribed themes: </a:t>
            </a:r>
          </a:p>
          <a:p>
            <a:pPr marL="0" indent="0">
              <a:spcBef>
                <a:spcPts val="900"/>
              </a:spcBef>
              <a:buNone/>
            </a:pPr>
            <a:r>
              <a:rPr lang="en-GB" sz="3100" dirty="0"/>
              <a:t> 	- Social issues and trends</a:t>
            </a:r>
          </a:p>
          <a:p>
            <a:pPr marL="0" indent="0">
              <a:spcBef>
                <a:spcPts val="900"/>
              </a:spcBef>
              <a:buNone/>
            </a:pPr>
            <a:r>
              <a:rPr lang="en-GB" sz="3100" dirty="0"/>
              <a:t> 	- Political and/or Intellectual and/or Artistic culture</a:t>
            </a:r>
          </a:p>
          <a:p>
            <a:endParaRPr lang="en-US" dirty="0"/>
          </a:p>
        </p:txBody>
      </p:sp>
    </p:spTree>
    <p:extLst>
      <p:ext uri="{BB962C8B-B14F-4D97-AF65-F5344CB8AC3E}">
        <p14:creationId xmlns:p14="http://schemas.microsoft.com/office/powerpoint/2010/main" val="161907771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Example of a learning </a:t>
            </a: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mat </a:t>
            </a:r>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to provide support</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89504255"/>
              </p:ext>
            </p:extLst>
          </p:nvPr>
        </p:nvGraphicFramePr>
        <p:xfrm>
          <a:off x="1574800" y="1993900"/>
          <a:ext cx="6096000" cy="3604209"/>
        </p:xfrm>
        <a:graphic>
          <a:graphicData uri="http://schemas.openxmlformats.org/drawingml/2006/table">
            <a:tbl>
              <a:tblPr firstRow="1" bandRow="1">
                <a:tableStyleId>{5C22544A-7EE6-4342-B048-85BDC9FD1C3A}</a:tableStyleId>
              </a:tblPr>
              <a:tblGrid>
                <a:gridCol w="2032000"/>
                <a:gridCol w="2032000"/>
                <a:gridCol w="2032000"/>
              </a:tblGrid>
              <a:tr h="1201403">
                <a:tc>
                  <a:txBody>
                    <a:bodyPr/>
                    <a:lstStyle/>
                    <a:p>
                      <a:pPr algn="ctr"/>
                      <a:r>
                        <a:rPr lang="en-GB" sz="1400" b="0" dirty="0" smtClean="0">
                          <a:solidFill>
                            <a:schemeClr val="tx1"/>
                          </a:solidFill>
                          <a:latin typeface="Verdana" panose="020B0604030504040204" pitchFamily="34" charset="0"/>
                          <a:ea typeface="Verdana" panose="020B0604030504040204" pitchFamily="34" charset="0"/>
                          <a:cs typeface="Verdana" panose="020B0604030504040204" pitchFamily="34" charset="0"/>
                        </a:rPr>
                        <a:t>opinions</a:t>
                      </a:r>
                      <a:endParaRPr lang="en-GB"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400" b="0" dirty="0" smtClean="0">
                          <a:solidFill>
                            <a:schemeClr val="tx1"/>
                          </a:solidFill>
                          <a:latin typeface="Verdana" panose="020B0604030504040204" pitchFamily="34" charset="0"/>
                          <a:ea typeface="Verdana" panose="020B0604030504040204" pitchFamily="34" charset="0"/>
                          <a:cs typeface="Verdana" panose="020B0604030504040204" pitchFamily="34" charset="0"/>
                        </a:rPr>
                        <a:t>expressing the importance of something</a:t>
                      </a:r>
                      <a:endParaRPr lang="en-GB"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400" b="0" dirty="0" smtClean="0">
                          <a:solidFill>
                            <a:schemeClr val="tx1"/>
                          </a:solidFill>
                          <a:latin typeface="Verdana" panose="020B0604030504040204" pitchFamily="34" charset="0"/>
                          <a:ea typeface="Verdana" panose="020B0604030504040204" pitchFamily="34" charset="0"/>
                          <a:cs typeface="Verdana" panose="020B0604030504040204" pitchFamily="34" charset="0"/>
                        </a:rPr>
                        <a:t>expressing</a:t>
                      </a:r>
                      <a:r>
                        <a:rPr lang="en-GB" sz="1400" b="0" baseline="0" dirty="0" smtClean="0">
                          <a:solidFill>
                            <a:schemeClr val="tx1"/>
                          </a:solidFill>
                          <a:latin typeface="Verdana" panose="020B0604030504040204" pitchFamily="34" charset="0"/>
                          <a:ea typeface="Verdana" panose="020B0604030504040204" pitchFamily="34" charset="0"/>
                          <a:cs typeface="Verdana" panose="020B0604030504040204" pitchFamily="34" charset="0"/>
                        </a:rPr>
                        <a:t> a reason</a:t>
                      </a:r>
                      <a:endParaRPr lang="en-GB" sz="1400" b="0" dirty="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01403">
                <a:tc>
                  <a:txBody>
                    <a:bodyPr/>
                    <a:lstStyle/>
                    <a:p>
                      <a:pPr algn="ctr"/>
                      <a:r>
                        <a:rPr lang="en-GB" sz="1400" b="0" dirty="0" smtClean="0">
                          <a:latin typeface="Verdana" panose="020B0604030504040204" pitchFamily="34" charset="0"/>
                          <a:ea typeface="Verdana" panose="020B0604030504040204" pitchFamily="34" charset="0"/>
                          <a:cs typeface="Verdana" panose="020B0604030504040204" pitchFamily="34" charset="0"/>
                        </a:rPr>
                        <a:t>expressing evidence</a:t>
                      </a:r>
                      <a:endParaRPr lang="en-GB" sz="14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400" b="0" dirty="0" smtClean="0">
                          <a:latin typeface="Verdana" panose="020B0604030504040204" pitchFamily="34" charset="0"/>
                          <a:ea typeface="Verdana" panose="020B0604030504040204" pitchFamily="34" charset="0"/>
                          <a:cs typeface="Verdana" panose="020B0604030504040204" pitchFamily="34" charset="0"/>
                        </a:rPr>
                        <a:t>adding information</a:t>
                      </a:r>
                      <a:endParaRPr lang="en-GB" sz="14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400" b="0" dirty="0" smtClean="0">
                          <a:latin typeface="Verdana" panose="020B0604030504040204" pitchFamily="34" charset="0"/>
                          <a:ea typeface="Verdana" panose="020B0604030504040204" pitchFamily="34" charset="0"/>
                          <a:cs typeface="Verdana" panose="020B0604030504040204" pitchFamily="34" charset="0"/>
                        </a:rPr>
                        <a:t>contrasting </a:t>
                      </a:r>
                      <a:endParaRPr lang="en-GB" sz="14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01403">
                <a:tc>
                  <a:txBody>
                    <a:bodyPr/>
                    <a:lstStyle/>
                    <a:p>
                      <a:pPr algn="ctr"/>
                      <a:r>
                        <a:rPr lang="en-GB" sz="1400" b="0" dirty="0" smtClean="0">
                          <a:latin typeface="Verdana" panose="020B0604030504040204" pitchFamily="34" charset="0"/>
                          <a:ea typeface="Verdana" panose="020B0604030504040204" pitchFamily="34" charset="0"/>
                          <a:cs typeface="Verdana" panose="020B0604030504040204" pitchFamily="34" charset="0"/>
                        </a:rPr>
                        <a:t>conclusions</a:t>
                      </a:r>
                      <a:endParaRPr lang="en-GB" sz="14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400" b="0" dirty="0" smtClean="0">
                          <a:latin typeface="Verdana" panose="020B0604030504040204" pitchFamily="34" charset="0"/>
                          <a:ea typeface="Verdana" panose="020B0604030504040204" pitchFamily="34" charset="0"/>
                          <a:cs typeface="Verdana" panose="020B0604030504040204" pitchFamily="34" charset="0"/>
                        </a:rPr>
                        <a:t>other</a:t>
                      </a:r>
                      <a:r>
                        <a:rPr lang="en-GB" sz="1400" b="0" baseline="0" dirty="0" smtClean="0">
                          <a:latin typeface="Verdana" panose="020B0604030504040204" pitchFamily="34" charset="0"/>
                          <a:ea typeface="Verdana" panose="020B0604030504040204" pitchFamily="34" charset="0"/>
                          <a:cs typeface="Verdana" panose="020B0604030504040204" pitchFamily="34" charset="0"/>
                        </a:rPr>
                        <a:t> useful words </a:t>
                      </a:r>
                      <a:endParaRPr lang="en-GB" sz="14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GB" sz="1400" b="0" dirty="0" smtClean="0">
                          <a:latin typeface="Verdana" panose="020B0604030504040204" pitchFamily="34" charset="0"/>
                          <a:ea typeface="Verdana" panose="020B0604030504040204" pitchFamily="34" charset="0"/>
                          <a:cs typeface="Verdana" panose="020B0604030504040204" pitchFamily="34" charset="0"/>
                        </a:rPr>
                        <a:t>what the work</a:t>
                      </a:r>
                      <a:r>
                        <a:rPr lang="en-GB" sz="1400" b="0" baseline="0" dirty="0" smtClean="0">
                          <a:latin typeface="Verdana" panose="020B0604030504040204" pitchFamily="34" charset="0"/>
                          <a:ea typeface="Verdana" panose="020B0604030504040204" pitchFamily="34" charset="0"/>
                          <a:cs typeface="Verdana" panose="020B0604030504040204" pitchFamily="34" charset="0"/>
                        </a:rPr>
                        <a:t> shows</a:t>
                      </a:r>
                      <a:endParaRPr lang="en-GB" sz="1400" b="0" dirty="0">
                        <a:latin typeface="Verdana" panose="020B0604030504040204" pitchFamily="34" charset="0"/>
                        <a:ea typeface="Verdana" panose="020B0604030504040204" pitchFamily="34" charset="0"/>
                        <a:cs typeface="Verdana" panose="020B060403050404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338757855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Discussion</a:t>
            </a:r>
            <a:endParaRPr lang="en-US" sz="3200" dirty="0"/>
          </a:p>
        </p:txBody>
      </p:sp>
      <p:sp>
        <p:nvSpPr>
          <p:cNvPr id="3" name="Content Placeholder 2"/>
          <p:cNvSpPr>
            <a:spLocks noGrp="1"/>
          </p:cNvSpPr>
          <p:nvPr>
            <p:ph idx="1"/>
          </p:nvPr>
        </p:nvSpPr>
        <p:spPr>
          <a:xfrm>
            <a:off x="457200" y="1993900"/>
            <a:ext cx="8229600" cy="4132263"/>
          </a:xfrm>
        </p:spPr>
        <p:txBody>
          <a:bodyPr>
            <a:normAutofit/>
          </a:bodyPr>
          <a:lstStyle/>
          <a:p>
            <a:pPr marL="0" indent="0">
              <a:spcBef>
                <a:spcPts val="0"/>
              </a:spcBef>
              <a:buNone/>
            </a:pPr>
            <a:r>
              <a:rPr lang="en-GB" sz="2400" dirty="0">
                <a:latin typeface="Verdana" panose="020B0604030504040204" pitchFamily="34" charset="0"/>
                <a:ea typeface="Verdana" panose="020B0604030504040204" pitchFamily="34" charset="0"/>
                <a:cs typeface="Verdana" panose="020B0604030504040204" pitchFamily="34" charset="0"/>
              </a:rPr>
              <a:t>Chronological study or focused (by themes</a:t>
            </a:r>
            <a:r>
              <a:rPr lang="en-GB" sz="2400" dirty="0" smtClean="0">
                <a:latin typeface="Verdana" panose="020B0604030504040204" pitchFamily="34" charset="0"/>
                <a:ea typeface="Verdana" panose="020B0604030504040204" pitchFamily="34" charset="0"/>
                <a:cs typeface="Verdana" panose="020B0604030504040204" pitchFamily="34" charset="0"/>
              </a:rPr>
              <a:t>/characters</a:t>
            </a:r>
            <a:r>
              <a:rPr lang="en-GB" sz="2400" dirty="0">
                <a:latin typeface="Verdana" panose="020B0604030504040204" pitchFamily="34" charset="0"/>
                <a:ea typeface="Verdana" panose="020B0604030504040204" pitchFamily="34" charset="0"/>
                <a:cs typeface="Verdana" panose="020B0604030504040204" pitchFamily="34" charset="0"/>
              </a:rPr>
              <a:t>…) study of the work?</a:t>
            </a:r>
          </a:p>
          <a:p>
            <a:pPr marL="0" indent="0">
              <a:spcBef>
                <a:spcPts val="0"/>
              </a:spcBef>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spcBef>
                <a:spcPts val="0"/>
              </a:spcBef>
              <a:buNone/>
            </a:pPr>
            <a:r>
              <a:rPr lang="en-GB" sz="2400" dirty="0">
                <a:latin typeface="Verdana" panose="020B0604030504040204" pitchFamily="34" charset="0"/>
                <a:ea typeface="Verdana" panose="020B0604030504040204" pitchFamily="34" charset="0"/>
                <a:cs typeface="Verdana" panose="020B0604030504040204" pitchFamily="34" charset="0"/>
              </a:rPr>
              <a:t>What are the advantages and drawbacks of both approaches?</a:t>
            </a:r>
          </a:p>
          <a:p>
            <a:endParaRPr lang="en-US" sz="2400" dirty="0"/>
          </a:p>
        </p:txBody>
      </p:sp>
    </p:spTree>
    <p:extLst>
      <p:ext uri="{BB962C8B-B14F-4D97-AF65-F5344CB8AC3E}">
        <p14:creationId xmlns:p14="http://schemas.microsoft.com/office/powerpoint/2010/main" val="16763824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Main areas of study and </a:t>
            </a: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analysis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7238806"/>
              </p:ext>
            </p:extLst>
          </p:nvPr>
        </p:nvGraphicFramePr>
        <p:xfrm>
          <a:off x="457200" y="1993900"/>
          <a:ext cx="8229600" cy="3805534"/>
        </p:xfrm>
        <a:graphic>
          <a:graphicData uri="http://schemas.openxmlformats.org/drawingml/2006/table">
            <a:tbl>
              <a:tblPr firstRow="1" bandRow="1">
                <a:tableStyleId>{5940675A-B579-460E-94D1-54222C63F5DA}</a:tableStyleId>
              </a:tblPr>
              <a:tblGrid>
                <a:gridCol w="4114800"/>
                <a:gridCol w="4114800"/>
              </a:tblGrid>
              <a:tr h="704527">
                <a:tc>
                  <a:txBody>
                    <a:bodyPr/>
                    <a:lstStyle/>
                    <a:p>
                      <a:pPr algn="ctr"/>
                      <a:r>
                        <a:rPr lang="en-GB" b="1" dirty="0" smtClean="0"/>
                        <a:t>Film</a:t>
                      </a:r>
                    </a:p>
                    <a:p>
                      <a:pPr algn="ctr"/>
                      <a:endParaRPr lang="en-GB" b="1" dirty="0"/>
                    </a:p>
                  </a:txBody>
                  <a:tcPr>
                    <a:solidFill>
                      <a:schemeClr val="bg1">
                        <a:lumMod val="85000"/>
                      </a:schemeClr>
                    </a:solidFill>
                  </a:tcPr>
                </a:tc>
                <a:tc>
                  <a:txBody>
                    <a:bodyPr/>
                    <a:lstStyle/>
                    <a:p>
                      <a:pPr algn="ctr"/>
                      <a:r>
                        <a:rPr lang="en-GB" b="1" dirty="0" smtClean="0"/>
                        <a:t>Literature</a:t>
                      </a:r>
                      <a:endParaRPr lang="en-GB" b="1" dirty="0"/>
                    </a:p>
                  </a:txBody>
                  <a:tcPr>
                    <a:solidFill>
                      <a:schemeClr val="bg1">
                        <a:lumMod val="85000"/>
                      </a:schemeClr>
                    </a:solidFill>
                  </a:tcPr>
                </a:tc>
              </a:tr>
              <a:tr h="1912287">
                <a:tc gridSpan="2">
                  <a:txBody>
                    <a:bodyPr/>
                    <a:lstStyle/>
                    <a:p>
                      <a:endParaRPr lang="en-GB" dirty="0" smtClean="0"/>
                    </a:p>
                    <a:p>
                      <a:pPr algn="ctr"/>
                      <a:r>
                        <a:rPr lang="en-GB" dirty="0" smtClean="0"/>
                        <a:t>Characters</a:t>
                      </a:r>
                    </a:p>
                    <a:p>
                      <a:pPr algn="ctr"/>
                      <a:r>
                        <a:rPr lang="en-GB" dirty="0" smtClean="0"/>
                        <a:t>Themes</a:t>
                      </a:r>
                    </a:p>
                    <a:p>
                      <a:pPr algn="ctr"/>
                      <a:r>
                        <a:rPr lang="en-GB" dirty="0" smtClean="0"/>
                        <a:t>Social and cultural settings</a:t>
                      </a:r>
                    </a:p>
                    <a:p>
                      <a:pPr algn="ctr"/>
                      <a:r>
                        <a:rPr lang="en-GB" dirty="0" smtClean="0"/>
                        <a:t>Narrative style </a:t>
                      </a:r>
                    </a:p>
                    <a:p>
                      <a:endParaRPr lang="en-GB" dirty="0"/>
                    </a:p>
                  </a:txBody>
                  <a:tcPr/>
                </a:tc>
                <a:tc hMerge="1">
                  <a:txBody>
                    <a:bodyPr/>
                    <a:lstStyle/>
                    <a:p>
                      <a:endParaRPr lang="en-GB" dirty="0"/>
                    </a:p>
                  </a:txBody>
                  <a:tcPr/>
                </a:tc>
              </a:tr>
              <a:tr h="1006467">
                <a:tc>
                  <a:txBody>
                    <a:bodyPr/>
                    <a:lstStyle/>
                    <a:p>
                      <a:pPr algn="ctr"/>
                      <a:r>
                        <a:rPr lang="en-GB" b="1" dirty="0" smtClean="0"/>
                        <a:t>Narrative style </a:t>
                      </a:r>
                    </a:p>
                    <a:p>
                      <a:pPr algn="ctr"/>
                      <a:endParaRPr lang="en-GB" b="1" dirty="0" smtClean="0"/>
                    </a:p>
                    <a:p>
                      <a:pPr algn="ctr"/>
                      <a:r>
                        <a:rPr lang="en-GB" b="1" dirty="0" smtClean="0"/>
                        <a:t>Film techniques</a:t>
                      </a:r>
                    </a:p>
                    <a:p>
                      <a:pPr algn="ctr"/>
                      <a:r>
                        <a:rPr lang="en-GB" dirty="0" smtClean="0"/>
                        <a:t>Visual and audio</a:t>
                      </a:r>
                      <a:endParaRPr lang="en-GB" dirty="0"/>
                    </a:p>
                  </a:txBody>
                  <a:tcPr/>
                </a:tc>
                <a:tc>
                  <a:txBody>
                    <a:bodyPr/>
                    <a:lstStyle/>
                    <a:p>
                      <a:pPr algn="ctr"/>
                      <a:r>
                        <a:rPr lang="en-GB" b="1" dirty="0" smtClean="0"/>
                        <a:t>Narrative style </a:t>
                      </a:r>
                    </a:p>
                    <a:p>
                      <a:pPr algn="ctr"/>
                      <a:endParaRPr lang="en-GB" b="1" dirty="0" smtClean="0"/>
                    </a:p>
                    <a:p>
                      <a:pPr algn="ctr"/>
                      <a:r>
                        <a:rPr lang="en-GB" b="1" dirty="0" smtClean="0"/>
                        <a:t>Literary techniques</a:t>
                      </a:r>
                    </a:p>
                    <a:p>
                      <a:pPr algn="ctr"/>
                      <a:r>
                        <a:rPr lang="en-GB" dirty="0" smtClean="0"/>
                        <a:t>Syntax and language</a:t>
                      </a:r>
                      <a:endParaRPr lang="en-GB" dirty="0"/>
                    </a:p>
                  </a:txBody>
                  <a:tcPr/>
                </a:tc>
              </a:tr>
            </a:tbl>
          </a:graphicData>
        </a:graphic>
      </p:graphicFrame>
    </p:spTree>
    <p:extLst>
      <p:ext uri="{BB962C8B-B14F-4D97-AF65-F5344CB8AC3E}">
        <p14:creationId xmlns:p14="http://schemas.microsoft.com/office/powerpoint/2010/main" val="244366241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Activity 1</a:t>
            </a:r>
            <a:endParaRPr lang="en-US" sz="3200" dirty="0"/>
          </a:p>
        </p:txBody>
      </p:sp>
      <p:sp>
        <p:nvSpPr>
          <p:cNvPr id="3" name="Content Placeholder 2"/>
          <p:cNvSpPr>
            <a:spLocks noGrp="1"/>
          </p:cNvSpPr>
          <p:nvPr>
            <p:ph idx="1"/>
          </p:nvPr>
        </p:nvSpPr>
        <p:spPr/>
        <p:txBody>
          <a:bodyPr>
            <a:noAutofit/>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Watch the following trailer and identify some areas from your ‘How to analyse a text or a film’ document that could be exploited</a:t>
            </a:r>
            <a:r>
              <a:rPr lang="en-GB" sz="2400" dirty="0" smtClean="0">
                <a:latin typeface="Verdana" panose="020B0604030504040204" pitchFamily="34" charset="0"/>
                <a:ea typeface="Verdana" panose="020B0604030504040204" pitchFamily="34" charset="0"/>
                <a:cs typeface="Verdana" panose="020B0604030504040204" pitchFamily="34" charset="0"/>
              </a:rPr>
              <a:t>.</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Students could be divided into groups and focus on different elements.</a:t>
            </a:r>
          </a:p>
          <a:p>
            <a:endParaRPr lang="en-US" sz="2400" dirty="0"/>
          </a:p>
        </p:txBody>
      </p:sp>
    </p:spTree>
    <p:extLst>
      <p:ext uri="{BB962C8B-B14F-4D97-AF65-F5344CB8AC3E}">
        <p14:creationId xmlns:p14="http://schemas.microsoft.com/office/powerpoint/2010/main" val="325039579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u="sng" dirty="0" smtClean="0">
                <a:solidFill>
                  <a:srgbClr val="1F497D"/>
                </a:solidFill>
                <a:latin typeface="Verdana" panose="020B0604030504040204" pitchFamily="34" charset="0"/>
                <a:ea typeface="Verdana" panose="020B0604030504040204" pitchFamily="34" charset="0"/>
                <a:cs typeface="Verdana" panose="020B0604030504040204" pitchFamily="34" charset="0"/>
              </a:rPr>
              <a:t>Analysis </a:t>
            </a:r>
            <a:r>
              <a:rPr lang="en-GB" sz="3200" b="1" u="sng" dirty="0">
                <a:solidFill>
                  <a:srgbClr val="1F497D"/>
                </a:solidFill>
                <a:latin typeface="Verdana" panose="020B0604030504040204" pitchFamily="34" charset="0"/>
                <a:ea typeface="Verdana" panose="020B0604030504040204" pitchFamily="34" charset="0"/>
                <a:cs typeface="Verdana" panose="020B0604030504040204" pitchFamily="34" charset="0"/>
              </a:rPr>
              <a:t>and </a:t>
            </a:r>
            <a:r>
              <a:rPr lang="en-GB" sz="3200" b="1" u="sng"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sz="3200" b="1" u="sng"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sz="3200" b="1" u="sng" dirty="0" smtClean="0">
                <a:solidFill>
                  <a:srgbClr val="1F497D"/>
                </a:solidFill>
                <a:latin typeface="Verdana" panose="020B0604030504040204" pitchFamily="34" charset="0"/>
                <a:ea typeface="Verdana" panose="020B0604030504040204" pitchFamily="34" charset="0"/>
                <a:cs typeface="Verdana" panose="020B0604030504040204" pitchFamily="34" charset="0"/>
              </a:rPr>
              <a:t>Practical </a:t>
            </a:r>
            <a:r>
              <a:rPr lang="en-GB" sz="3200" b="1" u="sng" dirty="0">
                <a:solidFill>
                  <a:srgbClr val="1F497D"/>
                </a:solidFill>
                <a:latin typeface="Verdana" panose="020B0604030504040204" pitchFamily="34" charset="0"/>
                <a:ea typeface="Verdana" panose="020B0604030504040204" pitchFamily="34" charset="0"/>
                <a:cs typeface="Verdana" panose="020B0604030504040204" pitchFamily="34" charset="0"/>
              </a:rPr>
              <a:t>activities</a:t>
            </a:r>
            <a:endParaRPr lang="en-US" sz="3200" dirty="0"/>
          </a:p>
        </p:txBody>
      </p:sp>
      <p:sp>
        <p:nvSpPr>
          <p:cNvPr id="3" name="Content Placeholder 2"/>
          <p:cNvSpPr>
            <a:spLocks noGrp="1"/>
          </p:cNvSpPr>
          <p:nvPr>
            <p:ph idx="1"/>
          </p:nvPr>
        </p:nvSpPr>
        <p:spPr>
          <a:xfrm>
            <a:off x="774700" y="2070100"/>
            <a:ext cx="7912100" cy="4056063"/>
          </a:xfrm>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Students will have to analyse and must </a:t>
            </a:r>
            <a:r>
              <a:rPr lang="en-GB" sz="2400" b="1" dirty="0">
                <a:latin typeface="Verdana" panose="020B0604030504040204" pitchFamily="34" charset="0"/>
                <a:ea typeface="Verdana" panose="020B0604030504040204" pitchFamily="34" charset="0"/>
                <a:cs typeface="Verdana" panose="020B0604030504040204" pitchFamily="34" charset="0"/>
              </a:rPr>
              <a:t>avoid </a:t>
            </a:r>
          </a:p>
          <a:p>
            <a:pPr marL="0" indent="0">
              <a:buNone/>
            </a:pPr>
            <a:r>
              <a:rPr lang="en-GB" sz="2400" b="1" dirty="0">
                <a:latin typeface="Verdana" panose="020B0604030504040204" pitchFamily="34" charset="0"/>
                <a:ea typeface="Verdana" panose="020B0604030504040204" pitchFamily="34" charset="0"/>
                <a:cs typeface="Verdana" panose="020B0604030504040204" pitchFamily="34" charset="0"/>
              </a:rPr>
              <a:t>re-telling the story.</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They will need to use their </a:t>
            </a:r>
            <a:r>
              <a:rPr lang="en-GB" sz="2400" b="1" dirty="0">
                <a:latin typeface="Verdana" panose="020B0604030504040204" pitchFamily="34" charset="0"/>
                <a:ea typeface="Verdana" panose="020B0604030504040204" pitchFamily="34" charset="0"/>
                <a:cs typeface="Verdana" panose="020B0604030504040204" pitchFamily="34" charset="0"/>
              </a:rPr>
              <a:t>references</a:t>
            </a:r>
            <a:r>
              <a:rPr lang="en-GB" sz="2400" dirty="0">
                <a:latin typeface="Verdana" panose="020B0604030504040204" pitchFamily="34" charset="0"/>
                <a:ea typeface="Verdana" panose="020B0604030504040204" pitchFamily="34" charset="0"/>
                <a:cs typeface="Verdana" panose="020B0604030504040204" pitchFamily="34" charset="0"/>
              </a:rPr>
              <a:t> to the work </a:t>
            </a:r>
            <a:r>
              <a:rPr lang="en-GB" sz="2400" b="1" dirty="0">
                <a:latin typeface="Verdana" panose="020B0604030504040204" pitchFamily="34" charset="0"/>
                <a:ea typeface="Verdana" panose="020B0604030504040204" pitchFamily="34" charset="0"/>
                <a:cs typeface="Verdana" panose="020B0604030504040204" pitchFamily="34" charset="0"/>
              </a:rPr>
              <a:t>effectively.</a:t>
            </a:r>
          </a:p>
          <a:p>
            <a:pPr marL="0" indent="0">
              <a:buNone/>
            </a:pPr>
            <a:endParaRPr lang="en-US" dirty="0"/>
          </a:p>
        </p:txBody>
      </p:sp>
    </p:spTree>
    <p:extLst>
      <p:ext uri="{BB962C8B-B14F-4D97-AF65-F5344CB8AC3E}">
        <p14:creationId xmlns:p14="http://schemas.microsoft.com/office/powerpoint/2010/main" val="225418056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7029"/>
            <a:ext cx="8229600" cy="567872"/>
          </a:xfrm>
        </p:spPr>
        <p:txBody>
          <a:bodyPr>
            <a:normAutofit fontScale="90000"/>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The PEE technique</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130194288"/>
              </p:ext>
            </p:extLst>
          </p:nvPr>
        </p:nvGraphicFramePr>
        <p:xfrm>
          <a:off x="457200" y="1371600"/>
          <a:ext cx="8229600" cy="4937760"/>
        </p:xfrm>
        <a:graphic>
          <a:graphicData uri="http://schemas.openxmlformats.org/drawingml/2006/table">
            <a:tbl>
              <a:tblPr firstRow="1" bandRow="1">
                <a:tableStyleId>{5940675A-B579-460E-94D1-54222C63F5DA}</a:tableStyleId>
              </a:tblPr>
              <a:tblGrid>
                <a:gridCol w="1810544"/>
                <a:gridCol w="6419056"/>
              </a:tblGrid>
              <a:tr h="370840">
                <a:tc>
                  <a:txBody>
                    <a:bodyPr/>
                    <a:lstStyle/>
                    <a:p>
                      <a:r>
                        <a:rPr lang="en-GB" b="1" u="sng" dirty="0" smtClean="0"/>
                        <a:t>P</a:t>
                      </a:r>
                      <a:r>
                        <a:rPr lang="en-GB" b="1" dirty="0" smtClean="0"/>
                        <a:t>oint</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What is my point</a:t>
                      </a:r>
                      <a:r>
                        <a:rPr lang="en-GB" baseline="0" dirty="0" smtClean="0"/>
                        <a:t> in relation to the question?</a:t>
                      </a:r>
                    </a:p>
                    <a:p>
                      <a:endParaRPr lang="en-GB" b="1" dirty="0" smtClean="0"/>
                    </a:p>
                    <a:p>
                      <a:endParaRPr lang="en-GB" dirty="0"/>
                    </a:p>
                  </a:txBody>
                  <a:tcPr/>
                </a:tc>
                <a:tc>
                  <a:txBody>
                    <a:bodyPr/>
                    <a:lstStyle/>
                    <a:p>
                      <a:endParaRPr lang="en-GB" dirty="0"/>
                    </a:p>
                  </a:txBody>
                  <a:tcPr/>
                </a:tc>
              </a:tr>
              <a:tr h="370840">
                <a:tc>
                  <a:txBody>
                    <a:bodyPr/>
                    <a:lstStyle/>
                    <a:p>
                      <a:r>
                        <a:rPr lang="en-GB" b="1" u="sng" dirty="0" smtClean="0"/>
                        <a:t>E</a:t>
                      </a:r>
                      <a:r>
                        <a:rPr lang="en-GB" b="1" dirty="0" smtClean="0"/>
                        <a:t>vidence</a:t>
                      </a:r>
                    </a:p>
                    <a:p>
                      <a:r>
                        <a:rPr lang="en-GB" dirty="0" smtClean="0"/>
                        <a:t>What</a:t>
                      </a:r>
                      <a:r>
                        <a:rPr lang="en-GB" baseline="0" dirty="0" smtClean="0"/>
                        <a:t> I can see/ read</a:t>
                      </a:r>
                      <a:endParaRPr lang="en-GB" dirty="0" smtClean="0"/>
                    </a:p>
                    <a:p>
                      <a:endParaRPr lang="en-GB" dirty="0" smtClean="0"/>
                    </a:p>
                    <a:p>
                      <a:endParaRPr lang="en-GB" dirty="0"/>
                    </a:p>
                  </a:txBody>
                  <a:tcPr/>
                </a:tc>
                <a:tc>
                  <a:txBody>
                    <a:bodyPr/>
                    <a:lstStyle/>
                    <a:p>
                      <a:endParaRPr lang="en-GB" dirty="0"/>
                    </a:p>
                  </a:txBody>
                  <a:tcPr/>
                </a:tc>
              </a:tr>
              <a:tr h="370840">
                <a:tc>
                  <a:txBody>
                    <a:bodyPr/>
                    <a:lstStyle/>
                    <a:p>
                      <a:r>
                        <a:rPr lang="en-GB" b="1" u="sng" dirty="0" smtClean="0"/>
                        <a:t>E</a:t>
                      </a:r>
                      <a:r>
                        <a:rPr lang="en-GB" b="1" dirty="0" smtClean="0"/>
                        <a:t>xplanation</a:t>
                      </a:r>
                    </a:p>
                    <a:p>
                      <a:r>
                        <a:rPr lang="en-GB" dirty="0" smtClean="0"/>
                        <a:t>What can I say/</a:t>
                      </a:r>
                      <a:r>
                        <a:rPr lang="en-GB" baseline="0" dirty="0" smtClean="0"/>
                        <a:t> deduce/explain from the above?</a:t>
                      </a:r>
                      <a:endParaRPr lang="en-GB" dirty="0" smtClean="0"/>
                    </a:p>
                    <a:p>
                      <a:endParaRPr lang="en-GB" dirty="0" smtClean="0"/>
                    </a:p>
                    <a:p>
                      <a:endParaRPr lang="en-GB" dirty="0"/>
                    </a:p>
                  </a:txBody>
                  <a:tcPr/>
                </a:tc>
                <a:tc>
                  <a:txBody>
                    <a:bodyPr/>
                    <a:lstStyle/>
                    <a:p>
                      <a:endParaRPr lang="en-GB" dirty="0"/>
                    </a:p>
                  </a:txBody>
                  <a:tcPr/>
                </a:tc>
              </a:tr>
            </a:tbl>
          </a:graphicData>
        </a:graphic>
      </p:graphicFrame>
    </p:spTree>
    <p:extLst>
      <p:ext uri="{BB962C8B-B14F-4D97-AF65-F5344CB8AC3E}">
        <p14:creationId xmlns:p14="http://schemas.microsoft.com/office/powerpoint/2010/main" val="54238457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87400" y="1600200"/>
            <a:ext cx="7556500" cy="4525963"/>
          </a:xfrm>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“O.K,” said George. “an’ you </a:t>
            </a:r>
            <a:r>
              <a:rPr lang="en-GB" sz="2400" dirty="0" err="1">
                <a:latin typeface="Verdana" panose="020B0604030504040204" pitchFamily="34" charset="0"/>
                <a:ea typeface="Verdana" panose="020B0604030504040204" pitchFamily="34" charset="0"/>
                <a:cs typeface="Verdana" panose="020B0604030504040204" pitchFamily="34" charset="0"/>
              </a:rPr>
              <a:t>ain’t</a:t>
            </a:r>
            <a:r>
              <a:rPr lang="en-GB" sz="2400" dirty="0">
                <a:latin typeface="Verdana" panose="020B0604030504040204" pitchFamily="34" charset="0"/>
                <a:ea typeface="Verdana" panose="020B0604030504040204" pitchFamily="34" charset="0"/>
                <a:cs typeface="Verdana" panose="020B0604030504040204" pitchFamily="34" charset="0"/>
              </a:rPr>
              <a:t> </a:t>
            </a:r>
            <a:r>
              <a:rPr lang="en-GB" sz="2400" dirty="0" err="1">
                <a:latin typeface="Verdana" panose="020B0604030504040204" pitchFamily="34" charset="0"/>
                <a:ea typeface="Verdana" panose="020B0604030504040204" pitchFamily="34" charset="0"/>
                <a:cs typeface="Verdana" panose="020B0604030504040204" pitchFamily="34" charset="0"/>
              </a:rPr>
              <a:t>gonna</a:t>
            </a:r>
            <a:r>
              <a:rPr lang="en-GB" sz="2400" dirty="0">
                <a:latin typeface="Verdana" panose="020B0604030504040204" pitchFamily="34" charset="0"/>
                <a:ea typeface="Verdana" panose="020B0604030504040204" pitchFamily="34" charset="0"/>
                <a:cs typeface="Verdana" panose="020B0604030504040204" pitchFamily="34" charset="0"/>
              </a:rPr>
              <a:t> do no bad things like you done in Weed, neither.“ </a:t>
            </a:r>
            <a:r>
              <a:rPr lang="en-GB" sz="2400" dirty="0" err="1">
                <a:latin typeface="Verdana" panose="020B0604030504040204" pitchFamily="34" charset="0"/>
                <a:ea typeface="Verdana" panose="020B0604030504040204" pitchFamily="34" charset="0"/>
                <a:cs typeface="Verdana" panose="020B0604030504040204" pitchFamily="34" charset="0"/>
              </a:rPr>
              <a:t>Lennie</a:t>
            </a:r>
            <a:r>
              <a:rPr lang="en-GB" sz="2400" dirty="0">
                <a:latin typeface="Verdana" panose="020B0604030504040204" pitchFamily="34" charset="0"/>
                <a:ea typeface="Verdana" panose="020B0604030504040204" pitchFamily="34" charset="0"/>
                <a:cs typeface="Verdana" panose="020B0604030504040204" pitchFamily="34" charset="0"/>
              </a:rPr>
              <a:t> looked puzzled. “Like I done in Weed?” “Oh, so </a:t>
            </a:r>
            <a:r>
              <a:rPr lang="en-GB" sz="2400" dirty="0" err="1">
                <a:latin typeface="Verdana" panose="020B0604030504040204" pitchFamily="34" charset="0"/>
                <a:ea typeface="Verdana" panose="020B0604030504040204" pitchFamily="34" charset="0"/>
                <a:cs typeface="Verdana" panose="020B0604030504040204" pitchFamily="34" charset="0"/>
              </a:rPr>
              <a:t>ya</a:t>
            </a:r>
            <a:r>
              <a:rPr lang="en-GB" sz="2400" dirty="0">
                <a:latin typeface="Verdana" panose="020B0604030504040204" pitchFamily="34" charset="0"/>
                <a:ea typeface="Verdana" panose="020B0604030504040204" pitchFamily="34" charset="0"/>
                <a:cs typeface="Verdana" panose="020B0604030504040204" pitchFamily="34" charset="0"/>
              </a:rPr>
              <a:t> forgot that too, did </a:t>
            </a:r>
            <a:r>
              <a:rPr lang="en-GB" sz="2400" dirty="0" err="1">
                <a:latin typeface="Verdana" panose="020B0604030504040204" pitchFamily="34" charset="0"/>
                <a:ea typeface="Verdana" panose="020B0604030504040204" pitchFamily="34" charset="0"/>
                <a:cs typeface="Verdana" panose="020B0604030504040204" pitchFamily="34" charset="0"/>
              </a:rPr>
              <a:t>ya</a:t>
            </a:r>
            <a:r>
              <a:rPr lang="en-GB" sz="2400" dirty="0">
                <a:latin typeface="Verdana" panose="020B0604030504040204" pitchFamily="34" charset="0"/>
                <a:ea typeface="Verdana" panose="020B0604030504040204" pitchFamily="34" charset="0"/>
                <a:cs typeface="Verdana" panose="020B0604030504040204" pitchFamily="34" charset="0"/>
              </a:rPr>
              <a:t>?”</a:t>
            </a:r>
          </a:p>
          <a:p>
            <a:pPr marL="0" indent="0">
              <a:buNone/>
            </a:pPr>
            <a:r>
              <a:rPr lang="en-GB" sz="2400" dirty="0"/>
              <a:t/>
            </a:r>
            <a:br>
              <a:rPr lang="en-GB" sz="2400" dirty="0"/>
            </a:br>
            <a:r>
              <a:rPr lang="en-GB" sz="2400" dirty="0"/>
              <a:t>― </a:t>
            </a:r>
            <a:r>
              <a:rPr lang="en-GB" sz="2400" dirty="0">
                <a:hlinkClick r:id="rId3"/>
              </a:rPr>
              <a:t>John Steinbeck</a:t>
            </a:r>
            <a:r>
              <a:rPr lang="en-GB" sz="2400" dirty="0"/>
              <a:t>, </a:t>
            </a:r>
            <a:r>
              <a:rPr lang="en-GB" sz="2400" i="1" dirty="0">
                <a:hlinkClick r:id="rId4"/>
              </a:rPr>
              <a:t>Of Mice and Men</a:t>
            </a:r>
            <a:endParaRPr lang="en-GB" sz="2400" dirty="0"/>
          </a:p>
          <a:p>
            <a:pPr marL="0" indent="0">
              <a:buNone/>
            </a:pPr>
            <a:endParaRPr lang="en-US" dirty="0"/>
          </a:p>
        </p:txBody>
      </p:sp>
    </p:spTree>
    <p:extLst>
      <p:ext uri="{BB962C8B-B14F-4D97-AF65-F5344CB8AC3E}">
        <p14:creationId xmlns:p14="http://schemas.microsoft.com/office/powerpoint/2010/main" val="3088657487"/>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4500"/>
            <a:ext cx="7175500" cy="787401"/>
          </a:xfrm>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The use of language</a:t>
            </a:r>
            <a:endParaRPr lang="en-US" sz="3200" dirty="0"/>
          </a:p>
        </p:txBody>
      </p:sp>
      <p:graphicFrame>
        <p:nvGraphicFramePr>
          <p:cNvPr id="11" name="Content Placeholder 3"/>
          <p:cNvGraphicFramePr>
            <a:graphicFrameLocks noGrp="1"/>
          </p:cNvGraphicFramePr>
          <p:nvPr>
            <p:ph idx="1"/>
            <p:extLst>
              <p:ext uri="{D42A27DB-BD31-4B8C-83A1-F6EECF244321}">
                <p14:modId xmlns:p14="http://schemas.microsoft.com/office/powerpoint/2010/main" val="2235744787"/>
              </p:ext>
            </p:extLst>
          </p:nvPr>
        </p:nvGraphicFramePr>
        <p:xfrm>
          <a:off x="140465" y="1418973"/>
          <a:ext cx="8229600" cy="4937760"/>
        </p:xfrm>
        <a:graphic>
          <a:graphicData uri="http://schemas.openxmlformats.org/drawingml/2006/table">
            <a:tbl>
              <a:tblPr firstRow="1" bandRow="1">
                <a:tableStyleId>{5940675A-B579-460E-94D1-54222C63F5DA}</a:tableStyleId>
              </a:tblPr>
              <a:tblGrid>
                <a:gridCol w="1810544"/>
                <a:gridCol w="6419056"/>
              </a:tblGrid>
              <a:tr h="1590060">
                <a:tc>
                  <a:txBody>
                    <a:bodyPr/>
                    <a:lstStyle/>
                    <a:p>
                      <a:r>
                        <a:rPr lang="en-GB" b="1" dirty="0" smtClean="0"/>
                        <a:t>Point</a:t>
                      </a:r>
                    </a:p>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What is my point</a:t>
                      </a:r>
                      <a:r>
                        <a:rPr lang="en-GB" baseline="0" dirty="0" smtClean="0"/>
                        <a:t> in relation to the question?</a:t>
                      </a:r>
                    </a:p>
                    <a:p>
                      <a:endParaRPr lang="en-GB" dirty="0" smtClean="0"/>
                    </a:p>
                    <a:p>
                      <a:endParaRPr lang="en-GB" dirty="0"/>
                    </a:p>
                  </a:txBody>
                  <a:tcPr/>
                </a:tc>
                <a:tc>
                  <a:txBody>
                    <a:bodyPr/>
                    <a:lstStyle/>
                    <a:p>
                      <a:endParaRPr lang="en-GB" dirty="0" smtClean="0"/>
                    </a:p>
                  </a:txBody>
                  <a:tcPr/>
                </a:tc>
              </a:tr>
              <a:tr h="1338998">
                <a:tc>
                  <a:txBody>
                    <a:bodyPr/>
                    <a:lstStyle/>
                    <a:p>
                      <a:r>
                        <a:rPr lang="en-GB" b="1" dirty="0" smtClean="0"/>
                        <a:t>Evidence</a:t>
                      </a:r>
                    </a:p>
                    <a:p>
                      <a:r>
                        <a:rPr lang="en-GB" dirty="0" smtClean="0"/>
                        <a:t>What</a:t>
                      </a:r>
                      <a:r>
                        <a:rPr lang="en-GB" baseline="0" dirty="0" smtClean="0"/>
                        <a:t> I can see/ read….</a:t>
                      </a:r>
                      <a:endParaRPr lang="en-GB" dirty="0" smtClean="0"/>
                    </a:p>
                    <a:p>
                      <a:endParaRPr lang="en-GB" dirty="0" smtClean="0"/>
                    </a:p>
                    <a:p>
                      <a:endParaRPr lang="en-GB" dirty="0"/>
                    </a:p>
                  </a:txBody>
                  <a:tcPr/>
                </a:tc>
                <a:tc>
                  <a:txBody>
                    <a:bodyPr/>
                    <a:lstStyle/>
                    <a:p>
                      <a:endParaRPr lang="en-GB" i="1" dirty="0"/>
                    </a:p>
                  </a:txBody>
                  <a:tcPr/>
                </a:tc>
              </a:tr>
              <a:tr h="1252617">
                <a:tc>
                  <a:txBody>
                    <a:bodyPr/>
                    <a:lstStyle/>
                    <a:p>
                      <a:r>
                        <a:rPr lang="en-GB" b="1" dirty="0" smtClean="0"/>
                        <a:t>Explanation</a:t>
                      </a:r>
                    </a:p>
                    <a:p>
                      <a:r>
                        <a:rPr lang="en-GB" dirty="0" smtClean="0"/>
                        <a:t>What can I say/</a:t>
                      </a:r>
                      <a:r>
                        <a:rPr lang="en-GB" baseline="0" dirty="0" smtClean="0"/>
                        <a:t> deduce/ explain from the above?</a:t>
                      </a:r>
                      <a:endParaRPr lang="en-GB" dirty="0" smtClean="0"/>
                    </a:p>
                    <a:p>
                      <a:endParaRPr lang="en-GB" dirty="0" smtClean="0"/>
                    </a:p>
                    <a:p>
                      <a:endParaRPr lang="en-GB" dirty="0"/>
                    </a:p>
                  </a:txBody>
                  <a:tcPr/>
                </a:tc>
                <a:tc>
                  <a:txBody>
                    <a:bodyPr/>
                    <a:lstStyle/>
                    <a:p>
                      <a:endParaRPr lang="en-GB" dirty="0" smtClean="0"/>
                    </a:p>
                  </a:txBody>
                  <a:tcPr/>
                </a:tc>
              </a:tr>
            </a:tbl>
          </a:graphicData>
        </a:graphic>
      </p:graphicFrame>
      <p:sp>
        <p:nvSpPr>
          <p:cNvPr id="12" name="Cloud Callout 11"/>
          <p:cNvSpPr/>
          <p:nvPr/>
        </p:nvSpPr>
        <p:spPr>
          <a:xfrm>
            <a:off x="6192778" y="751681"/>
            <a:ext cx="3286819" cy="1656184"/>
          </a:xfrm>
          <a:prstGeom prst="cloudCallout">
            <a:avLst>
              <a:gd name="adj1" fmla="val -60675"/>
              <a:gd name="adj2" fmla="val 42982"/>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smtClean="0"/>
          </a:p>
          <a:p>
            <a:pPr algn="ctr"/>
            <a:r>
              <a:rPr lang="en-GB" dirty="0" smtClean="0"/>
              <a:t>What </a:t>
            </a:r>
            <a:r>
              <a:rPr lang="en-GB" dirty="0"/>
              <a:t>can I say about the language used if I am using the following examples?</a:t>
            </a:r>
          </a:p>
          <a:p>
            <a:pPr algn="ctr"/>
            <a:endParaRPr lang="en-GB" dirty="0"/>
          </a:p>
        </p:txBody>
      </p:sp>
      <p:sp>
        <p:nvSpPr>
          <p:cNvPr id="13" name="Cloud Callout 12"/>
          <p:cNvSpPr/>
          <p:nvPr/>
        </p:nvSpPr>
        <p:spPr>
          <a:xfrm>
            <a:off x="6192778" y="3204817"/>
            <a:ext cx="2916322" cy="1450190"/>
          </a:xfrm>
          <a:prstGeom prst="cloudCallout">
            <a:avLst>
              <a:gd name="adj1" fmla="val -65702"/>
              <a:gd name="adj2" fmla="val 31673"/>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smtClean="0"/>
          </a:p>
          <a:p>
            <a:pPr algn="ctr"/>
            <a:r>
              <a:rPr lang="en-GB" dirty="0" smtClean="0"/>
              <a:t>What are my examples?</a:t>
            </a:r>
            <a:endParaRPr lang="en-GB" dirty="0"/>
          </a:p>
          <a:p>
            <a:pPr algn="ctr"/>
            <a:endParaRPr lang="en-GB" dirty="0"/>
          </a:p>
        </p:txBody>
      </p:sp>
      <p:sp>
        <p:nvSpPr>
          <p:cNvPr id="14" name="Cloud Callout 13"/>
          <p:cNvSpPr/>
          <p:nvPr/>
        </p:nvSpPr>
        <p:spPr>
          <a:xfrm>
            <a:off x="6712154" y="4815999"/>
            <a:ext cx="2585484" cy="1645635"/>
          </a:xfrm>
          <a:prstGeom prst="cloudCallout">
            <a:avLst>
              <a:gd name="adj1" fmla="val -71867"/>
              <a:gd name="adj2" fmla="val 22889"/>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GB" dirty="0" smtClean="0"/>
          </a:p>
          <a:p>
            <a:pPr algn="ctr"/>
            <a:r>
              <a:rPr lang="en-GB" dirty="0" smtClean="0"/>
              <a:t>What is this telling me about the characters?</a:t>
            </a:r>
            <a:endParaRPr lang="en-GB" dirty="0"/>
          </a:p>
        </p:txBody>
      </p:sp>
      <p:sp>
        <p:nvSpPr>
          <p:cNvPr id="15" name="Rounded Rectangle 14"/>
          <p:cNvSpPr/>
          <p:nvPr/>
        </p:nvSpPr>
        <p:spPr>
          <a:xfrm>
            <a:off x="2013559" y="3204817"/>
            <a:ext cx="2254686" cy="124608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GB" b="1" dirty="0" smtClean="0">
                <a:solidFill>
                  <a:schemeClr val="tx1"/>
                </a:solidFill>
              </a:rPr>
              <a:t>‘</a:t>
            </a:r>
            <a:r>
              <a:rPr lang="en-GB" b="1" dirty="0" err="1" smtClean="0">
                <a:solidFill>
                  <a:schemeClr val="tx1"/>
                </a:solidFill>
              </a:rPr>
              <a:t>ain’t</a:t>
            </a:r>
            <a:r>
              <a:rPr lang="en-GB" b="1" dirty="0" smtClean="0">
                <a:solidFill>
                  <a:schemeClr val="tx1"/>
                </a:solidFill>
              </a:rPr>
              <a:t> </a:t>
            </a:r>
            <a:r>
              <a:rPr lang="en-GB" b="1" dirty="0" err="1">
                <a:solidFill>
                  <a:schemeClr val="tx1"/>
                </a:solidFill>
              </a:rPr>
              <a:t>gonna</a:t>
            </a:r>
            <a:r>
              <a:rPr lang="en-GB" b="1" dirty="0">
                <a:solidFill>
                  <a:schemeClr val="tx1"/>
                </a:solidFill>
              </a:rPr>
              <a:t> ‘</a:t>
            </a:r>
          </a:p>
          <a:p>
            <a:r>
              <a:rPr lang="en-GB" b="1" dirty="0">
                <a:solidFill>
                  <a:schemeClr val="tx1"/>
                </a:solidFill>
              </a:rPr>
              <a:t>‘like you done’</a:t>
            </a:r>
          </a:p>
          <a:p>
            <a:r>
              <a:rPr lang="en-GB" b="1" dirty="0">
                <a:solidFill>
                  <a:schemeClr val="tx1"/>
                </a:solidFill>
              </a:rPr>
              <a:t>‘Like I </a:t>
            </a:r>
            <a:r>
              <a:rPr lang="en-GB" b="1" dirty="0" smtClean="0">
                <a:solidFill>
                  <a:schemeClr val="tx1"/>
                </a:solidFill>
              </a:rPr>
              <a:t>done’</a:t>
            </a:r>
            <a:endParaRPr lang="en-GB" b="1" i="1" dirty="0">
              <a:solidFill>
                <a:schemeClr val="tx1"/>
              </a:solidFill>
            </a:endParaRPr>
          </a:p>
          <a:p>
            <a:pPr algn="ctr"/>
            <a:endParaRPr lang="en-GB" dirty="0"/>
          </a:p>
        </p:txBody>
      </p:sp>
      <p:sp>
        <p:nvSpPr>
          <p:cNvPr id="16" name="Rounded Rectangle 15"/>
          <p:cNvSpPr/>
          <p:nvPr/>
        </p:nvSpPr>
        <p:spPr>
          <a:xfrm>
            <a:off x="2013558" y="1418973"/>
            <a:ext cx="4179220" cy="167170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r>
              <a:rPr lang="en-GB" dirty="0">
                <a:solidFill>
                  <a:schemeClr val="tx1"/>
                </a:solidFill>
              </a:rPr>
              <a:t>Steinbeck uses ……….</a:t>
            </a:r>
          </a:p>
          <a:p>
            <a:r>
              <a:rPr lang="en-GB" dirty="0" smtClean="0">
                <a:solidFill>
                  <a:schemeClr val="tx1"/>
                </a:solidFill>
              </a:rPr>
              <a:t>- a </a:t>
            </a:r>
            <a:r>
              <a:rPr lang="en-GB" dirty="0">
                <a:solidFill>
                  <a:schemeClr val="tx1"/>
                </a:solidFill>
              </a:rPr>
              <a:t>colloquial language </a:t>
            </a:r>
          </a:p>
          <a:p>
            <a:r>
              <a:rPr lang="en-GB" dirty="0" smtClean="0">
                <a:solidFill>
                  <a:schemeClr val="tx1"/>
                </a:solidFill>
              </a:rPr>
              <a:t>- slang</a:t>
            </a:r>
            <a:endParaRPr lang="en-GB" dirty="0">
              <a:solidFill>
                <a:schemeClr val="tx1"/>
              </a:solidFill>
            </a:endParaRPr>
          </a:p>
          <a:p>
            <a:r>
              <a:rPr lang="en-GB" dirty="0" smtClean="0">
                <a:solidFill>
                  <a:schemeClr val="tx1"/>
                </a:solidFill>
              </a:rPr>
              <a:t>- language </a:t>
            </a:r>
            <a:r>
              <a:rPr lang="en-GB" dirty="0">
                <a:solidFill>
                  <a:schemeClr val="tx1"/>
                </a:solidFill>
              </a:rPr>
              <a:t>as it sounds/ phonetic language</a:t>
            </a:r>
          </a:p>
          <a:p>
            <a:pPr algn="ctr"/>
            <a:endParaRPr lang="en-GB" dirty="0"/>
          </a:p>
        </p:txBody>
      </p:sp>
      <p:sp>
        <p:nvSpPr>
          <p:cNvPr id="17" name="Rounded Rectangle 16"/>
          <p:cNvSpPr/>
          <p:nvPr/>
        </p:nvSpPr>
        <p:spPr>
          <a:xfrm>
            <a:off x="2013559" y="4818102"/>
            <a:ext cx="4471792" cy="1538631"/>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endParaRPr lang="en-GB" dirty="0" smtClean="0"/>
          </a:p>
          <a:p>
            <a:pPr marL="285750" indent="-285750">
              <a:buFont typeface="Arial" panose="020B0604020202020204" pitchFamily="34" charset="0"/>
              <a:buChar char="•"/>
            </a:pPr>
            <a:r>
              <a:rPr lang="en-GB" b="1" dirty="0" smtClean="0">
                <a:solidFill>
                  <a:schemeClr val="tx1"/>
                </a:solidFill>
              </a:rPr>
              <a:t>This </a:t>
            </a:r>
            <a:r>
              <a:rPr lang="en-GB" b="1" dirty="0">
                <a:solidFill>
                  <a:schemeClr val="tx1"/>
                </a:solidFill>
              </a:rPr>
              <a:t>gives us a </a:t>
            </a:r>
            <a:r>
              <a:rPr lang="en-GB" b="1" dirty="0" smtClean="0">
                <a:solidFill>
                  <a:schemeClr val="tx1"/>
                </a:solidFill>
              </a:rPr>
              <a:t>sense of who </a:t>
            </a:r>
            <a:r>
              <a:rPr lang="en-GB" b="1" dirty="0">
                <a:solidFill>
                  <a:schemeClr val="tx1"/>
                </a:solidFill>
              </a:rPr>
              <a:t>the people are</a:t>
            </a:r>
          </a:p>
          <a:p>
            <a:pPr marL="285750" indent="-285750">
              <a:buFont typeface="Arial" panose="020B0604020202020204" pitchFamily="34" charset="0"/>
              <a:buChar char="•"/>
            </a:pPr>
            <a:r>
              <a:rPr lang="en-GB" b="1" dirty="0" smtClean="0">
                <a:solidFill>
                  <a:schemeClr val="tx1"/>
                </a:solidFill>
              </a:rPr>
              <a:t>We </a:t>
            </a:r>
            <a:r>
              <a:rPr lang="en-GB" b="1" dirty="0">
                <a:solidFill>
                  <a:schemeClr val="tx1"/>
                </a:solidFill>
              </a:rPr>
              <a:t>understand the people </a:t>
            </a:r>
            <a:r>
              <a:rPr lang="en-GB" b="1" dirty="0" smtClean="0">
                <a:solidFill>
                  <a:schemeClr val="tx1"/>
                </a:solidFill>
              </a:rPr>
              <a:t>better</a:t>
            </a:r>
            <a:endParaRPr lang="en-GB" b="1" dirty="0">
              <a:solidFill>
                <a:schemeClr val="tx1"/>
              </a:solidFill>
            </a:endParaRPr>
          </a:p>
          <a:p>
            <a:pPr marL="285750" indent="-285750">
              <a:buFont typeface="Arial" panose="020B0604020202020204" pitchFamily="34" charset="0"/>
              <a:buChar char="•"/>
            </a:pPr>
            <a:r>
              <a:rPr lang="en-GB" b="1" dirty="0">
                <a:solidFill>
                  <a:schemeClr val="tx1"/>
                </a:solidFill>
              </a:rPr>
              <a:t>W</a:t>
            </a:r>
            <a:r>
              <a:rPr lang="en-GB" b="1" dirty="0" smtClean="0">
                <a:solidFill>
                  <a:schemeClr val="tx1"/>
                </a:solidFill>
              </a:rPr>
              <a:t>e </a:t>
            </a:r>
            <a:r>
              <a:rPr lang="en-GB" b="1" dirty="0">
                <a:solidFill>
                  <a:schemeClr val="tx1"/>
                </a:solidFill>
              </a:rPr>
              <a:t>understand their social </a:t>
            </a:r>
            <a:r>
              <a:rPr lang="en-GB" b="1" dirty="0" smtClean="0">
                <a:solidFill>
                  <a:schemeClr val="tx1"/>
                </a:solidFill>
              </a:rPr>
              <a:t>background</a:t>
            </a:r>
          </a:p>
          <a:p>
            <a:pPr marL="285750" indent="-285750">
              <a:buFont typeface="Arial" panose="020B0604020202020204" pitchFamily="34" charset="0"/>
              <a:buChar char="•"/>
            </a:pPr>
            <a:r>
              <a:rPr lang="en-GB" b="1" dirty="0" smtClean="0">
                <a:solidFill>
                  <a:schemeClr val="tx1"/>
                </a:solidFill>
              </a:rPr>
              <a:t>………</a:t>
            </a:r>
            <a:endParaRPr lang="en-GB" b="1" dirty="0">
              <a:solidFill>
                <a:schemeClr val="tx1"/>
              </a:solidFill>
            </a:endParaRPr>
          </a:p>
          <a:p>
            <a:pPr algn="ctr"/>
            <a:endParaRPr lang="en-GB" dirty="0"/>
          </a:p>
        </p:txBody>
      </p:sp>
    </p:spTree>
    <p:extLst>
      <p:ext uri="{BB962C8B-B14F-4D97-AF65-F5344CB8AC3E}">
        <p14:creationId xmlns:p14="http://schemas.microsoft.com/office/powerpoint/2010/main" val="31053460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Activity 2</a:t>
            </a:r>
            <a:endParaRPr lang="en-US" sz="3200" dirty="0"/>
          </a:p>
        </p:txBody>
      </p:sp>
      <p:sp>
        <p:nvSpPr>
          <p:cNvPr id="3" name="Content Placeholder 2"/>
          <p:cNvSpPr>
            <a:spLocks noGrp="1"/>
          </p:cNvSpPr>
          <p:nvPr>
            <p:ph idx="1"/>
          </p:nvPr>
        </p:nvSpPr>
        <p:spPr>
          <a:xfrm>
            <a:off x="546100" y="2336800"/>
            <a:ext cx="8229600" cy="3814763"/>
          </a:xfrm>
        </p:spPr>
        <p:txBody>
          <a:bodyPr/>
          <a:lstStyle/>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Watch the following clip and, referring to the ‘character’ section, what would you be able to say about the characters? Why? </a:t>
            </a:r>
          </a:p>
          <a:p>
            <a:pPr>
              <a:spcBef>
                <a:spcPts val="900"/>
              </a:spcBef>
            </a:pPr>
            <a:r>
              <a:rPr lang="en-GB" sz="2400" dirty="0">
                <a:latin typeface="Verdana" panose="020B0604030504040204" pitchFamily="34" charset="0"/>
                <a:ea typeface="Verdana" panose="020B0604030504040204" pitchFamily="34" charset="0"/>
                <a:cs typeface="Verdana" panose="020B0604030504040204" pitchFamily="34" charset="0"/>
              </a:rPr>
              <a:t>Use the PEE technique to express your ideas.</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Here  we could  concentrate on </a:t>
            </a:r>
            <a:r>
              <a:rPr lang="en-GB" sz="2400" b="1" dirty="0">
                <a:latin typeface="Verdana" panose="020B0604030504040204" pitchFamily="34" charset="0"/>
                <a:ea typeface="Verdana" panose="020B0604030504040204" pitchFamily="34" charset="0"/>
                <a:cs typeface="Verdana" panose="020B0604030504040204" pitchFamily="34" charset="0"/>
              </a:rPr>
              <a:t>how the characters are portrayed.</a:t>
            </a:r>
          </a:p>
          <a:p>
            <a:pPr marL="0" indent="0">
              <a:buNone/>
            </a:pPr>
            <a:endParaRPr lang="en-US" dirty="0"/>
          </a:p>
        </p:txBody>
      </p:sp>
    </p:spTree>
    <p:extLst>
      <p:ext uri="{BB962C8B-B14F-4D97-AF65-F5344CB8AC3E}">
        <p14:creationId xmlns:p14="http://schemas.microsoft.com/office/powerpoint/2010/main" val="3556924309"/>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407516518"/>
              </p:ext>
            </p:extLst>
          </p:nvPr>
        </p:nvGraphicFramePr>
        <p:xfrm>
          <a:off x="1494064" y="774440"/>
          <a:ext cx="6950140" cy="5284028"/>
        </p:xfrm>
        <a:graphic>
          <a:graphicData uri="http://schemas.openxmlformats.org/drawingml/2006/table">
            <a:tbl>
              <a:tblPr firstRow="1" bandRow="1">
                <a:tableStyleId>{5940675A-B579-460E-94D1-54222C63F5DA}</a:tableStyleId>
              </a:tblPr>
              <a:tblGrid>
                <a:gridCol w="2146148"/>
                <a:gridCol w="2401996"/>
                <a:gridCol w="2401996"/>
              </a:tblGrid>
              <a:tr h="252134">
                <a:tc>
                  <a:txBody>
                    <a:bodyPr/>
                    <a:lstStyle/>
                    <a:p>
                      <a:endParaRPr lang="en-GB" b="1" dirty="0"/>
                    </a:p>
                  </a:txBody>
                  <a:tcPr/>
                </a:tc>
                <a:tc>
                  <a:txBody>
                    <a:bodyPr/>
                    <a:lstStyle/>
                    <a:p>
                      <a:r>
                        <a:rPr lang="en-GB" dirty="0" smtClean="0"/>
                        <a:t>Character 1</a:t>
                      </a:r>
                      <a:endParaRPr lang="en-GB" dirty="0"/>
                    </a:p>
                  </a:txBody>
                  <a:tcPr/>
                </a:tc>
                <a:tc>
                  <a:txBody>
                    <a:bodyPr/>
                    <a:lstStyle/>
                    <a:p>
                      <a:endParaRPr lang="en-GB" dirty="0"/>
                    </a:p>
                  </a:txBody>
                  <a:tcPr/>
                </a:tc>
              </a:tr>
              <a:tr h="630334">
                <a:tc>
                  <a:txBody>
                    <a:bodyPr/>
                    <a:lstStyle/>
                    <a:p>
                      <a:r>
                        <a:rPr lang="en-GB" b="1" dirty="0" smtClean="0"/>
                        <a:t>Physical </a:t>
                      </a:r>
                    </a:p>
                    <a:p>
                      <a:r>
                        <a:rPr lang="en-GB" b="1" dirty="0" smtClean="0"/>
                        <a:t>description</a:t>
                      </a:r>
                      <a:endParaRPr lang="en-GB" b="1" dirty="0"/>
                    </a:p>
                  </a:txBody>
                  <a:tcPr/>
                </a:tc>
                <a:tc>
                  <a:txBody>
                    <a:bodyPr/>
                    <a:lstStyle/>
                    <a:p>
                      <a:endParaRPr lang="en-GB" dirty="0"/>
                    </a:p>
                  </a:txBody>
                  <a:tcPr/>
                </a:tc>
                <a:tc>
                  <a:txBody>
                    <a:bodyPr/>
                    <a:lstStyle/>
                    <a:p>
                      <a:endParaRPr lang="en-GB"/>
                    </a:p>
                  </a:txBody>
                  <a:tcPr/>
                </a:tc>
              </a:tr>
              <a:tr h="630334">
                <a:tc>
                  <a:txBody>
                    <a:bodyPr/>
                    <a:lstStyle/>
                    <a:p>
                      <a:r>
                        <a:rPr lang="en-GB" b="1" dirty="0" smtClean="0"/>
                        <a:t>Personality</a:t>
                      </a:r>
                    </a:p>
                  </a:txBody>
                  <a:tcPr/>
                </a:tc>
                <a:tc>
                  <a:txBody>
                    <a:bodyPr/>
                    <a:lstStyle/>
                    <a:p>
                      <a:endParaRPr lang="en-GB"/>
                    </a:p>
                  </a:txBody>
                  <a:tcPr/>
                </a:tc>
                <a:tc>
                  <a:txBody>
                    <a:bodyPr/>
                    <a:lstStyle/>
                    <a:p>
                      <a:endParaRPr lang="en-GB" dirty="0"/>
                    </a:p>
                  </a:txBody>
                  <a:tcPr/>
                </a:tc>
              </a:tr>
              <a:tr h="630334">
                <a:tc>
                  <a:txBody>
                    <a:bodyPr/>
                    <a:lstStyle/>
                    <a:p>
                      <a:r>
                        <a:rPr lang="en-GB" b="1" dirty="0" smtClean="0"/>
                        <a:t>Actions</a:t>
                      </a:r>
                    </a:p>
                  </a:txBody>
                  <a:tcPr/>
                </a:tc>
                <a:tc>
                  <a:txBody>
                    <a:bodyPr/>
                    <a:lstStyle/>
                    <a:p>
                      <a:endParaRPr lang="en-GB" dirty="0"/>
                    </a:p>
                  </a:txBody>
                  <a:tcPr/>
                </a:tc>
                <a:tc>
                  <a:txBody>
                    <a:bodyPr/>
                    <a:lstStyle/>
                    <a:p>
                      <a:endParaRPr lang="en-GB"/>
                    </a:p>
                  </a:txBody>
                  <a:tcPr/>
                </a:tc>
              </a:tr>
              <a:tr h="819435">
                <a:tc>
                  <a:txBody>
                    <a:bodyPr/>
                    <a:lstStyle/>
                    <a:p>
                      <a:r>
                        <a:rPr lang="en-GB" b="1" dirty="0" smtClean="0"/>
                        <a:t>Their relationship with other characters?</a:t>
                      </a:r>
                    </a:p>
                  </a:txBody>
                  <a:tcPr/>
                </a:tc>
                <a:tc>
                  <a:txBody>
                    <a:bodyPr/>
                    <a:lstStyle/>
                    <a:p>
                      <a:endParaRPr lang="en-GB" dirty="0"/>
                    </a:p>
                  </a:txBody>
                  <a:tcPr/>
                </a:tc>
                <a:tc>
                  <a:txBody>
                    <a:bodyPr/>
                    <a:lstStyle/>
                    <a:p>
                      <a:endParaRPr lang="en-GB"/>
                    </a:p>
                  </a:txBody>
                  <a:tcPr/>
                </a:tc>
              </a:tr>
              <a:tr h="1008535">
                <a:tc>
                  <a:txBody>
                    <a:bodyPr/>
                    <a:lstStyle/>
                    <a:p>
                      <a:endParaRPr lang="en-GB" b="1" dirty="0" smtClean="0"/>
                    </a:p>
                    <a:p>
                      <a:r>
                        <a:rPr lang="en-GB" b="1" dirty="0" smtClean="0"/>
                        <a:t>Their similarities with other characters?</a:t>
                      </a:r>
                    </a:p>
                  </a:txBody>
                  <a:tcPr/>
                </a:tc>
                <a:tc>
                  <a:txBody>
                    <a:bodyPr/>
                    <a:lstStyle/>
                    <a:p>
                      <a:endParaRPr lang="en-GB" dirty="0"/>
                    </a:p>
                  </a:txBody>
                  <a:tcPr/>
                </a:tc>
                <a:tc>
                  <a:txBody>
                    <a:bodyPr/>
                    <a:lstStyle/>
                    <a:p>
                      <a:endParaRPr lang="en-GB"/>
                    </a:p>
                  </a:txBody>
                  <a:tcPr/>
                </a:tc>
              </a:tr>
              <a:tr h="819435">
                <a:tc>
                  <a:txBody>
                    <a:bodyPr/>
                    <a:lstStyle/>
                    <a:p>
                      <a:r>
                        <a:rPr lang="en-GB" b="1" dirty="0" smtClean="0"/>
                        <a:t>Their differences</a:t>
                      </a:r>
                      <a:r>
                        <a:rPr lang="en-GB" b="1" baseline="0" dirty="0" smtClean="0"/>
                        <a:t> with other characters?</a:t>
                      </a:r>
                    </a:p>
                  </a:txBody>
                  <a:tcPr/>
                </a:tc>
                <a:tc>
                  <a:txBody>
                    <a:bodyPr/>
                    <a:lstStyle/>
                    <a:p>
                      <a:endParaRPr lang="en-GB" dirty="0"/>
                    </a:p>
                  </a:txBody>
                  <a:tcPr/>
                </a:tc>
                <a:tc>
                  <a:txBody>
                    <a:bodyPr/>
                    <a:lstStyle/>
                    <a:p>
                      <a:endParaRPr lang="en-GB" dirty="0"/>
                    </a:p>
                  </a:txBody>
                  <a:tcPr/>
                </a:tc>
              </a:tr>
            </a:tbl>
          </a:graphicData>
        </a:graphic>
      </p:graphicFrame>
      <p:sp>
        <p:nvSpPr>
          <p:cNvPr id="5" name="Cloud Callout 4"/>
          <p:cNvSpPr/>
          <p:nvPr/>
        </p:nvSpPr>
        <p:spPr>
          <a:xfrm>
            <a:off x="6501408" y="3928393"/>
            <a:ext cx="2642592" cy="1800200"/>
          </a:xfrm>
          <a:prstGeom prst="cloudCallou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GB" dirty="0" smtClean="0"/>
              <a:t>Anything perceptive  to say?</a:t>
            </a:r>
            <a:endParaRPr lang="en-GB" dirty="0"/>
          </a:p>
        </p:txBody>
      </p:sp>
      <p:sp>
        <p:nvSpPr>
          <p:cNvPr id="6" name="Rounded Rectangle 5"/>
          <p:cNvSpPr/>
          <p:nvPr/>
        </p:nvSpPr>
        <p:spPr>
          <a:xfrm>
            <a:off x="5062837" y="5379117"/>
            <a:ext cx="1728192" cy="914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dirty="0" smtClean="0"/>
              <a:t>P.E.E.</a:t>
            </a:r>
            <a:endParaRPr lang="en-GB" dirty="0"/>
          </a:p>
        </p:txBody>
      </p:sp>
    </p:spTree>
    <p:extLst>
      <p:ext uri="{BB962C8B-B14F-4D97-AF65-F5344CB8AC3E}">
        <p14:creationId xmlns:p14="http://schemas.microsoft.com/office/powerpoint/2010/main" val="114072582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7028"/>
            <a:ext cx="8229600" cy="1195623"/>
          </a:xfrm>
        </p:spPr>
        <p:txBody>
          <a:bodyPr>
            <a:noAutofit/>
          </a:bodyPr>
          <a:lstStyle/>
          <a:p>
            <a:r>
              <a:rPr lang="en-GB" altLang="en-US" sz="3200" b="1" dirty="0">
                <a:solidFill>
                  <a:schemeClr val="tx2"/>
                </a:solidFill>
                <a:latin typeface="Verdana" panose="020B0604030504040204" pitchFamily="34" charset="0"/>
                <a:cs typeface="Myriad Pro" charset="0"/>
              </a:rPr>
              <a:t>Teacher and internal </a:t>
            </a:r>
            <a:r>
              <a:rPr lang="en-GB" altLang="en-US" sz="3200" b="1" dirty="0" smtClean="0">
                <a:solidFill>
                  <a:schemeClr val="tx2"/>
                </a:solidFill>
                <a:latin typeface="Verdana" panose="020B0604030504040204" pitchFamily="34" charset="0"/>
                <a:cs typeface="Myriad Pro" charset="0"/>
              </a:rPr>
              <a:t/>
            </a:r>
            <a:br>
              <a:rPr lang="en-GB" altLang="en-US" sz="3200" b="1" dirty="0" smtClean="0">
                <a:solidFill>
                  <a:schemeClr val="tx2"/>
                </a:solidFill>
                <a:latin typeface="Verdana" panose="020B0604030504040204" pitchFamily="34" charset="0"/>
                <a:cs typeface="Myriad Pro" charset="0"/>
              </a:rPr>
            </a:br>
            <a:r>
              <a:rPr lang="en-GB" altLang="en-US" sz="3200" b="1" dirty="0" smtClean="0">
                <a:solidFill>
                  <a:schemeClr val="tx2"/>
                </a:solidFill>
                <a:latin typeface="Verdana" panose="020B0604030504040204" pitchFamily="34" charset="0"/>
                <a:cs typeface="Myriad Pro" charset="0"/>
              </a:rPr>
              <a:t>research </a:t>
            </a:r>
            <a:r>
              <a:rPr lang="en-GB" altLang="en-US" sz="3200" b="1" dirty="0">
                <a:solidFill>
                  <a:schemeClr val="tx2"/>
                </a:solidFill>
                <a:latin typeface="Verdana" panose="020B0604030504040204" pitchFamily="34" charset="0"/>
                <a:cs typeface="Myriad Pro" charset="0"/>
              </a:rPr>
              <a:t>findings on </a:t>
            </a:r>
            <a:r>
              <a:rPr lang="en-GB" altLang="en-US" sz="3200" b="1" dirty="0" smtClean="0">
                <a:solidFill>
                  <a:schemeClr val="tx2"/>
                </a:solidFill>
                <a:latin typeface="Verdana" panose="020B0604030504040204" pitchFamily="34" charset="0"/>
                <a:cs typeface="Myriad Pro" charset="0"/>
              </a:rPr>
              <a:t/>
            </a:r>
            <a:br>
              <a:rPr lang="en-GB" altLang="en-US" sz="3200" b="1" dirty="0" smtClean="0">
                <a:solidFill>
                  <a:schemeClr val="tx2"/>
                </a:solidFill>
                <a:latin typeface="Verdana" panose="020B0604030504040204" pitchFamily="34" charset="0"/>
                <a:cs typeface="Myriad Pro" charset="0"/>
              </a:rPr>
            </a:br>
            <a:r>
              <a:rPr lang="en-GB" altLang="en-US" sz="3200" b="1" dirty="0" smtClean="0">
                <a:solidFill>
                  <a:schemeClr val="tx2"/>
                </a:solidFill>
                <a:latin typeface="Verdana" panose="020B0604030504040204" pitchFamily="34" charset="0"/>
                <a:cs typeface="Myriad Pro" charset="0"/>
              </a:rPr>
              <a:t>assessment</a:t>
            </a:r>
            <a:endParaRPr lang="en-US" sz="3200" dirty="0"/>
          </a:p>
        </p:txBody>
      </p:sp>
      <p:sp>
        <p:nvSpPr>
          <p:cNvPr id="3" name="Content Placeholder 2"/>
          <p:cNvSpPr>
            <a:spLocks noGrp="1"/>
          </p:cNvSpPr>
          <p:nvPr>
            <p:ph idx="1"/>
          </p:nvPr>
        </p:nvSpPr>
        <p:spPr>
          <a:xfrm>
            <a:off x="457200" y="2244571"/>
            <a:ext cx="8229600" cy="3881592"/>
          </a:xfrm>
        </p:spPr>
        <p:txBody>
          <a:bodyPr>
            <a:normAutofit/>
          </a:bodyPr>
          <a:lstStyle/>
          <a:p>
            <a:pPr>
              <a:spcBef>
                <a:spcPts val="900"/>
              </a:spcBef>
              <a:buFont typeface="Arial" panose="020B0604020202020204" pitchFamily="34" charset="0"/>
              <a:buChar char="•"/>
            </a:pPr>
            <a:r>
              <a:rPr lang="en-GB" altLang="en-US" sz="2400" dirty="0">
                <a:latin typeface="Verdana" panose="020B0604030504040204" pitchFamily="34" charset="0"/>
                <a:cs typeface="Myriad Pro" charset="0"/>
              </a:rPr>
              <a:t>Mark schemes to be precise and clear for learners, teachers and examiners</a:t>
            </a:r>
          </a:p>
          <a:p>
            <a:pPr>
              <a:spcBef>
                <a:spcPts val="900"/>
              </a:spcBef>
              <a:buFont typeface="Arial" panose="020B0604020202020204" pitchFamily="34" charset="0"/>
              <a:buChar char="•"/>
            </a:pPr>
            <a:r>
              <a:rPr lang="en-GB" altLang="en-US" sz="2400" dirty="0">
                <a:latin typeface="Verdana" panose="020B0604030504040204" pitchFamily="34" charset="0"/>
                <a:cs typeface="Myriad Pro" charset="0"/>
              </a:rPr>
              <a:t>Tasks that encourage spontaneity and grammatical understanding</a:t>
            </a:r>
          </a:p>
          <a:p>
            <a:pPr>
              <a:spcBef>
                <a:spcPts val="900"/>
              </a:spcBef>
              <a:buFont typeface="Arial" panose="020B0604020202020204" pitchFamily="34" charset="0"/>
              <a:buChar char="•"/>
            </a:pPr>
            <a:r>
              <a:rPr lang="en-GB" altLang="en-US" sz="2400" dirty="0">
                <a:latin typeface="Verdana" panose="020B0604030504040204" pitchFamily="34" charset="0"/>
                <a:cs typeface="Myriad Pro" charset="0"/>
              </a:rPr>
              <a:t>Ensure comparability across languages</a:t>
            </a:r>
          </a:p>
          <a:p>
            <a:pPr>
              <a:spcBef>
                <a:spcPts val="900"/>
              </a:spcBef>
              <a:buFont typeface="Arial" panose="020B0604020202020204" pitchFamily="34" charset="0"/>
              <a:buChar char="•"/>
            </a:pPr>
            <a:r>
              <a:rPr lang="en-GB" sz="2400" dirty="0"/>
              <a:t>Word counts in the writing papers should be recommended only</a:t>
            </a:r>
          </a:p>
          <a:p>
            <a:endParaRPr lang="en-US" dirty="0"/>
          </a:p>
        </p:txBody>
      </p:sp>
    </p:spTree>
    <p:extLst>
      <p:ext uri="{BB962C8B-B14F-4D97-AF65-F5344CB8AC3E}">
        <p14:creationId xmlns:p14="http://schemas.microsoft.com/office/powerpoint/2010/main" val="2393471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Using De Bono’s PMI</a:t>
            </a:r>
            <a:endParaRPr lang="en-US" sz="3200" dirty="0"/>
          </a:p>
        </p:txBody>
      </p:sp>
      <p:sp>
        <p:nvSpPr>
          <p:cNvPr id="3" name="Content Placeholder 2"/>
          <p:cNvSpPr>
            <a:spLocks noGrp="1"/>
          </p:cNvSpPr>
          <p:nvPr>
            <p:ph idx="1"/>
          </p:nvPr>
        </p:nvSpPr>
        <p:spPr>
          <a:xfrm>
            <a:off x="698500" y="1993900"/>
            <a:ext cx="7988300" cy="4132263"/>
          </a:xfrm>
        </p:spPr>
        <p:txBody>
          <a:bodyPr/>
          <a:lstStyle/>
          <a:p>
            <a:pPr marL="0" indent="0">
              <a:buNone/>
            </a:pPr>
            <a:r>
              <a:rPr lang="en-GB" sz="240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P</a:t>
            </a:r>
            <a:r>
              <a:rPr lang="en-GB" sz="2400" dirty="0" smtClean="0">
                <a:latin typeface="Verdana" panose="020B0604030504040204" pitchFamily="34" charset="0"/>
                <a:ea typeface="Verdana" panose="020B0604030504040204" pitchFamily="34" charset="0"/>
                <a:cs typeface="Verdana" panose="020B0604030504040204" pitchFamily="34" charset="0"/>
              </a:rPr>
              <a:t>lus – </a:t>
            </a:r>
            <a:r>
              <a:rPr lang="en-GB" sz="2400" i="1" dirty="0">
                <a:latin typeface="Verdana" panose="020B0604030504040204" pitchFamily="34" charset="0"/>
                <a:ea typeface="Verdana" panose="020B0604030504040204" pitchFamily="34" charset="0"/>
                <a:cs typeface="Verdana" panose="020B0604030504040204" pitchFamily="34" charset="0"/>
              </a:rPr>
              <a:t>what is positive about our character</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M</a:t>
            </a:r>
            <a:r>
              <a:rPr lang="en-GB" sz="2400" dirty="0" smtClean="0">
                <a:latin typeface="Verdana" panose="020B0604030504040204" pitchFamily="34" charset="0"/>
                <a:ea typeface="Verdana" panose="020B0604030504040204" pitchFamily="34" charset="0"/>
                <a:cs typeface="Verdana" panose="020B0604030504040204" pitchFamily="34" charset="0"/>
              </a:rPr>
              <a:t>inus – </a:t>
            </a:r>
            <a:r>
              <a:rPr lang="en-GB" sz="2400" i="1" dirty="0">
                <a:latin typeface="Verdana" panose="020B0604030504040204" pitchFamily="34" charset="0"/>
                <a:ea typeface="Verdana" panose="020B0604030504040204" pitchFamily="34" charset="0"/>
                <a:cs typeface="Verdana" panose="020B0604030504040204" pitchFamily="34" charset="0"/>
              </a:rPr>
              <a:t>what is negative about our character?</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smtClean="0">
                <a:solidFill>
                  <a:srgbClr val="FF0000"/>
                </a:solidFill>
                <a:latin typeface="Verdana" panose="020B0604030504040204" pitchFamily="34" charset="0"/>
                <a:ea typeface="Verdana" panose="020B0604030504040204" pitchFamily="34" charset="0"/>
                <a:cs typeface="Verdana" panose="020B0604030504040204" pitchFamily="34" charset="0"/>
              </a:rPr>
              <a:t>I</a:t>
            </a:r>
            <a:r>
              <a:rPr lang="en-GB" sz="2400" dirty="0" smtClean="0">
                <a:latin typeface="Verdana" panose="020B0604030504040204" pitchFamily="34" charset="0"/>
                <a:ea typeface="Verdana" panose="020B0604030504040204" pitchFamily="34" charset="0"/>
                <a:cs typeface="Verdana" panose="020B0604030504040204" pitchFamily="34" charset="0"/>
              </a:rPr>
              <a:t>nteresting – </a:t>
            </a:r>
            <a:r>
              <a:rPr lang="en-GB" sz="2400" i="1" dirty="0">
                <a:latin typeface="Verdana" panose="020B0604030504040204" pitchFamily="34" charset="0"/>
                <a:ea typeface="Verdana" panose="020B0604030504040204" pitchFamily="34" charset="0"/>
                <a:cs typeface="Verdana" panose="020B0604030504040204" pitchFamily="34" charset="0"/>
              </a:rPr>
              <a:t>what is interesting about them?</a:t>
            </a:r>
          </a:p>
          <a:p>
            <a:pPr marL="0" indent="0">
              <a:buNone/>
            </a:pPr>
            <a:endParaRPr lang="en-US" dirty="0"/>
          </a:p>
        </p:txBody>
      </p:sp>
    </p:spTree>
    <p:extLst>
      <p:ext uri="{BB962C8B-B14F-4D97-AF65-F5344CB8AC3E}">
        <p14:creationId xmlns:p14="http://schemas.microsoft.com/office/powerpoint/2010/main" val="197139348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Activity 3</a:t>
            </a:r>
            <a:r>
              <a:rPr lang="en-GB" sz="3200" dirty="0"/>
              <a:t/>
            </a:r>
            <a:br>
              <a:rPr lang="en-GB" sz="3200" dirty="0"/>
            </a:br>
            <a:endParaRPr lang="en-US" sz="3200" dirty="0"/>
          </a:p>
        </p:txBody>
      </p:sp>
      <p:sp>
        <p:nvSpPr>
          <p:cNvPr id="3" name="Content Placeholder 2"/>
          <p:cNvSpPr>
            <a:spLocks noGrp="1"/>
          </p:cNvSpPr>
          <p:nvPr>
            <p:ph idx="1"/>
          </p:nvPr>
        </p:nvSpPr>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De Bono’s PMI and the setting.</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Watch the following clip and write down your PMI for the setting.</a:t>
            </a:r>
          </a:p>
          <a:p>
            <a:pPr marL="0" indent="0">
              <a:buNone/>
            </a:pPr>
            <a:endParaRPr lang="en-US" dirty="0"/>
          </a:p>
        </p:txBody>
      </p:sp>
    </p:spTree>
    <p:extLst>
      <p:ext uri="{BB962C8B-B14F-4D97-AF65-F5344CB8AC3E}">
        <p14:creationId xmlns:p14="http://schemas.microsoft.com/office/powerpoint/2010/main" val="39938945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Language</a:t>
            </a:r>
            <a:endParaRPr lang="en-US" sz="3200" dirty="0"/>
          </a:p>
        </p:txBody>
      </p:sp>
      <p:sp>
        <p:nvSpPr>
          <p:cNvPr id="3" name="Content Placeholder 2"/>
          <p:cNvSpPr>
            <a:spLocks noGrp="1"/>
          </p:cNvSpPr>
          <p:nvPr>
            <p:ph idx="1"/>
          </p:nvPr>
        </p:nvSpPr>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Before studying a passage from a book, think of ways the vocabulary can be introduced before the activities.</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What activities can we use to enable </a:t>
            </a:r>
            <a:r>
              <a:rPr lang="en-GB" sz="2400" dirty="0" smtClean="0">
                <a:latin typeface="Verdana" panose="020B0604030504040204" pitchFamily="34" charset="0"/>
                <a:ea typeface="Verdana" panose="020B0604030504040204" pitchFamily="34" charset="0"/>
                <a:cs typeface="Verdana" panose="020B0604030504040204" pitchFamily="34" charset="0"/>
              </a:rPr>
              <a:t>access?</a:t>
            </a:r>
            <a:endParaRPr lang="en-GB" sz="2400" dirty="0"/>
          </a:p>
          <a:p>
            <a:pPr marL="0" indent="0">
              <a:buNone/>
            </a:pPr>
            <a:endParaRPr lang="en-US" dirty="0"/>
          </a:p>
        </p:txBody>
      </p:sp>
    </p:spTree>
    <p:extLst>
      <p:ext uri="{BB962C8B-B14F-4D97-AF65-F5344CB8AC3E}">
        <p14:creationId xmlns:p14="http://schemas.microsoft.com/office/powerpoint/2010/main" val="216348810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76519" y="1210236"/>
            <a:ext cx="8444752" cy="4915928"/>
          </a:xfrm>
        </p:spPr>
        <p:txBody>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Let’s consider </a:t>
            </a:r>
            <a:r>
              <a:rPr lang="en-GB" sz="2400" b="1" dirty="0">
                <a:latin typeface="Verdana" panose="020B0604030504040204" pitchFamily="34" charset="0"/>
                <a:ea typeface="Verdana" panose="020B0604030504040204" pitchFamily="34" charset="0"/>
                <a:cs typeface="Verdana" panose="020B0604030504040204" pitchFamily="34" charset="0"/>
              </a:rPr>
              <a:t>using quotes </a:t>
            </a:r>
            <a:r>
              <a:rPr lang="en-GB" sz="2400" dirty="0">
                <a:latin typeface="Verdana" panose="020B0604030504040204" pitchFamily="34" charset="0"/>
                <a:ea typeface="Verdana" panose="020B0604030504040204" pitchFamily="34" charset="0"/>
                <a:cs typeface="Verdana" panose="020B0604030504040204" pitchFamily="34" charset="0"/>
              </a:rPr>
              <a:t>as a starting point for our analysis.</a:t>
            </a:r>
          </a:p>
          <a:p>
            <a:endParaRPr lang="en-GB" sz="1200" dirty="0">
              <a:latin typeface="Verdana" panose="020B0604030504040204" pitchFamily="34" charset="0"/>
              <a:ea typeface="Verdana" panose="020B0604030504040204" pitchFamily="34" charset="0"/>
              <a:cs typeface="Verdana" panose="020B0604030504040204" pitchFamily="34" charset="0"/>
            </a:endParaRPr>
          </a:p>
          <a:p>
            <a:r>
              <a:rPr lang="en-GB" sz="2400" dirty="0">
                <a:latin typeface="Verdana" panose="020B0604030504040204" pitchFamily="34" charset="0"/>
                <a:ea typeface="Verdana" panose="020B0604030504040204" pitchFamily="34" charset="0"/>
                <a:cs typeface="Verdana" panose="020B0604030504040204" pitchFamily="34" charset="0"/>
              </a:rPr>
              <a:t>What words do you think could be a barrier to comprehension? </a:t>
            </a:r>
          </a:p>
          <a:p>
            <a:r>
              <a:rPr lang="en-GB" sz="2400" dirty="0">
                <a:latin typeface="Verdana" panose="020B0604030504040204" pitchFamily="34" charset="0"/>
                <a:ea typeface="Verdana" panose="020B0604030504040204" pitchFamily="34" charset="0"/>
                <a:cs typeface="Verdana" panose="020B0604030504040204" pitchFamily="34" charset="0"/>
              </a:rPr>
              <a:t>Think of ways the vocabulary could be  introduced before the analysis of the quotes</a:t>
            </a:r>
            <a:r>
              <a:rPr lang="en-GB" sz="2400" dirty="0" smtClean="0">
                <a:latin typeface="Verdana" panose="020B0604030504040204" pitchFamily="34" charset="0"/>
                <a:ea typeface="Verdana" panose="020B0604030504040204" pitchFamily="34" charset="0"/>
                <a:cs typeface="Verdana" panose="020B0604030504040204" pitchFamily="34" charset="0"/>
              </a:rPr>
              <a:t>.</a:t>
            </a:r>
          </a:p>
          <a:p>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spcBef>
                <a:spcPts val="600"/>
              </a:spcBef>
              <a:buNone/>
            </a:pPr>
            <a:r>
              <a:rPr lang="de-DE" sz="2400" i="1" dirty="0">
                <a:ea typeface="Verdana" panose="020B0604030504040204" pitchFamily="34" charset="0"/>
                <a:cs typeface="Verdana" panose="020B0604030504040204" pitchFamily="34" charset="0"/>
              </a:rPr>
              <a:t>Bis da hat ich's mir immer verkniffen.</a:t>
            </a:r>
            <a:r>
              <a:rPr lang="fr-FR" sz="2400" i="1" dirty="0">
                <a:ea typeface="Verdana" panose="020B0604030504040204" pitchFamily="34" charset="0"/>
                <a:cs typeface="Verdana" panose="020B0604030504040204" pitchFamily="34" charset="0"/>
              </a:rPr>
              <a:t> </a:t>
            </a:r>
          </a:p>
          <a:p>
            <a:pPr marL="0" indent="0">
              <a:spcBef>
                <a:spcPts val="600"/>
              </a:spcBef>
              <a:buNone/>
            </a:pPr>
            <a:endParaRPr lang="fr-FR" sz="1200" i="1" dirty="0">
              <a:ea typeface="Verdana" panose="020B0604030504040204" pitchFamily="34" charset="0"/>
              <a:cs typeface="Verdana" panose="020B0604030504040204" pitchFamily="34" charset="0"/>
            </a:endParaRPr>
          </a:p>
          <a:p>
            <a:pPr marL="0" indent="0">
              <a:spcBef>
                <a:spcPts val="600"/>
              </a:spcBef>
              <a:buNone/>
            </a:pPr>
            <a:r>
              <a:rPr lang="de-DE" sz="2400" i="1" dirty="0">
                <a:ea typeface="Verdana" panose="020B0604030504040204" pitchFamily="34" charset="0"/>
                <a:cs typeface="Verdana" panose="020B0604030504040204" pitchFamily="34" charset="0"/>
              </a:rPr>
              <a:t>Ich habe überhaupt mal gedacht, man dürfte nicht älter werden als siebzehn- achtzehn</a:t>
            </a:r>
            <a:r>
              <a:rPr lang="de-DE" sz="2400" i="1" dirty="0" smtClean="0">
                <a:ea typeface="Verdana" panose="020B0604030504040204" pitchFamily="34" charset="0"/>
                <a:cs typeface="Verdana" panose="020B0604030504040204" pitchFamily="34" charset="0"/>
              </a:rPr>
              <a:t>.</a:t>
            </a:r>
          </a:p>
          <a:p>
            <a:pPr marL="0" indent="0">
              <a:spcBef>
                <a:spcPts val="600"/>
              </a:spcBef>
              <a:buNone/>
            </a:pPr>
            <a:endParaRPr lang="en-US" sz="2400" dirty="0"/>
          </a:p>
          <a:p>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endParaRPr lang="en-US" dirty="0"/>
          </a:p>
        </p:txBody>
      </p:sp>
      <p:sp>
        <p:nvSpPr>
          <p:cNvPr id="4" name="Title 3"/>
          <p:cNvSpPr txBox="1">
            <a:spLocks/>
          </p:cNvSpPr>
          <p:nvPr/>
        </p:nvSpPr>
        <p:spPr>
          <a:xfrm>
            <a:off x="7157074" y="5660235"/>
            <a:ext cx="1810544" cy="490066"/>
          </a:xfrm>
          <a:prstGeom prst="round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de-DE" sz="1100" i="1" dirty="0" smtClean="0"/>
              <a:t>Die </a:t>
            </a:r>
            <a:r>
              <a:rPr lang="de-DE" sz="1100" i="1" dirty="0"/>
              <a:t>neuen Leiden des jungen W., Ulrich Plenzdorf</a:t>
            </a:r>
            <a:endParaRPr lang="en-GB" sz="1100" i="1" dirty="0"/>
          </a:p>
        </p:txBody>
      </p:sp>
    </p:spTree>
    <p:extLst>
      <p:ext uri="{BB962C8B-B14F-4D97-AF65-F5344CB8AC3E}">
        <p14:creationId xmlns:p14="http://schemas.microsoft.com/office/powerpoint/2010/main" val="140618212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Discussion</a:t>
            </a:r>
            <a:endParaRPr lang="en-US" sz="3200" dirty="0"/>
          </a:p>
        </p:txBody>
      </p:sp>
      <p:sp>
        <p:nvSpPr>
          <p:cNvPr id="3" name="Content Placeholder 2"/>
          <p:cNvSpPr>
            <a:spLocks noGrp="1"/>
          </p:cNvSpPr>
          <p:nvPr>
            <p:ph idx="1"/>
          </p:nvPr>
        </p:nvSpPr>
        <p:spPr/>
        <p:txBody>
          <a:bodyPr>
            <a:normAutofit/>
          </a:bodyPr>
          <a:lstStyle/>
          <a:p>
            <a:pPr marL="0" indent="0">
              <a:spcBef>
                <a:spcPts val="600"/>
              </a:spcBef>
              <a:buNone/>
            </a:pPr>
            <a:r>
              <a:rPr lang="en-GB" sz="2400" dirty="0">
                <a:latin typeface="Verdana" panose="020B0604030504040204" pitchFamily="34" charset="0"/>
                <a:ea typeface="Verdana" panose="020B0604030504040204" pitchFamily="34" charset="0"/>
                <a:cs typeface="Verdana" panose="020B0604030504040204" pitchFamily="34" charset="0"/>
              </a:rPr>
              <a:t>What aspects of the work can we analyse with these quotes? </a:t>
            </a:r>
          </a:p>
          <a:p>
            <a:pPr marL="0" indent="0">
              <a:spcBef>
                <a:spcPts val="600"/>
              </a:spcBef>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spcBef>
                <a:spcPts val="600"/>
              </a:spcBef>
              <a:buNone/>
            </a:pPr>
            <a:r>
              <a:rPr lang="en-GB" sz="2400" dirty="0">
                <a:latin typeface="Verdana" panose="020B0604030504040204" pitchFamily="34" charset="0"/>
                <a:ea typeface="Verdana" panose="020B0604030504040204" pitchFamily="34" charset="0"/>
                <a:cs typeface="Verdana" panose="020B0604030504040204" pitchFamily="34" charset="0"/>
              </a:rPr>
              <a:t>What activities can we use with our students</a:t>
            </a:r>
            <a:r>
              <a:rPr lang="en-GB" sz="2400" dirty="0" smtClean="0">
                <a:latin typeface="Verdana" panose="020B0604030504040204" pitchFamily="34" charset="0"/>
                <a:ea typeface="Verdana" panose="020B0604030504040204" pitchFamily="34" charset="0"/>
                <a:cs typeface="Verdana" panose="020B0604030504040204" pitchFamily="34" charset="0"/>
              </a:rPr>
              <a:t>?</a:t>
            </a:r>
            <a:endParaRPr lang="en-GB" sz="2400" dirty="0"/>
          </a:p>
        </p:txBody>
      </p:sp>
      <p:sp>
        <p:nvSpPr>
          <p:cNvPr id="5" name="Title 3"/>
          <p:cNvSpPr txBox="1">
            <a:spLocks/>
          </p:cNvSpPr>
          <p:nvPr/>
        </p:nvSpPr>
        <p:spPr>
          <a:xfrm>
            <a:off x="7157074" y="5660235"/>
            <a:ext cx="1810544" cy="490066"/>
          </a:xfrm>
          <a:prstGeom prst="round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de-DE" sz="1100" i="1" dirty="0" smtClean="0"/>
              <a:t>Die </a:t>
            </a:r>
            <a:r>
              <a:rPr lang="de-DE" sz="1100" i="1" dirty="0"/>
              <a:t>neuen Leiden des jungen W., Ulrich Plenzdorf</a:t>
            </a:r>
            <a:endParaRPr lang="en-GB" sz="1100" i="1" dirty="0"/>
          </a:p>
        </p:txBody>
      </p:sp>
    </p:spTree>
    <p:extLst>
      <p:ext uri="{BB962C8B-B14F-4D97-AF65-F5344CB8AC3E}">
        <p14:creationId xmlns:p14="http://schemas.microsoft.com/office/powerpoint/2010/main" val="12703429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The literary techniques </a:t>
            </a: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and </a:t>
            </a: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the use of language</a:t>
            </a:r>
            <a:endParaRPr lang="en-US" dirty="0"/>
          </a:p>
        </p:txBody>
      </p:sp>
      <p:sp>
        <p:nvSpPr>
          <p:cNvPr id="3" name="Content Placeholder 2"/>
          <p:cNvSpPr>
            <a:spLocks noGrp="1"/>
          </p:cNvSpPr>
          <p:nvPr>
            <p:ph idx="1"/>
          </p:nvPr>
        </p:nvSpPr>
        <p:spPr>
          <a:xfrm>
            <a:off x="457200" y="1917700"/>
            <a:ext cx="8229600" cy="4208463"/>
          </a:xfrm>
        </p:spPr>
        <p:txBody>
          <a:bodyPr/>
          <a:lstStyle/>
          <a:p>
            <a:endParaRPr lang="en-US" sz="2400" dirty="0" smtClean="0"/>
          </a:p>
          <a:p>
            <a:pPr marL="0" indent="0">
              <a:buNone/>
            </a:pPr>
            <a:r>
              <a:rPr lang="fr-FR" sz="2400" b="1" dirty="0" err="1">
                <a:ea typeface="Verdana" panose="020B0604030504040204" pitchFamily="34" charset="0"/>
                <a:cs typeface="Verdana" panose="020B0604030504040204" pitchFamily="34" charset="0"/>
              </a:rPr>
              <a:t>Analysieren</a:t>
            </a:r>
            <a:r>
              <a:rPr lang="fr-FR" sz="2400" b="1" dirty="0">
                <a:ea typeface="Verdana" panose="020B0604030504040204" pitchFamily="34" charset="0"/>
                <a:cs typeface="Verdana" panose="020B0604030504040204" pitchFamily="34" charset="0"/>
              </a:rPr>
              <a:t> </a:t>
            </a:r>
            <a:r>
              <a:rPr lang="fr-FR" sz="2400" b="1" dirty="0" err="1">
                <a:ea typeface="Verdana" panose="020B0604030504040204" pitchFamily="34" charset="0"/>
                <a:cs typeface="Verdana" panose="020B0604030504040204" pitchFamily="34" charset="0"/>
              </a:rPr>
              <a:t>Sie</a:t>
            </a:r>
            <a:r>
              <a:rPr lang="fr-FR" sz="2400" b="1" dirty="0">
                <a:ea typeface="Verdana" panose="020B0604030504040204" pitchFamily="34" charset="0"/>
                <a:cs typeface="Verdana" panose="020B0604030504040204" pitchFamily="34" charset="0"/>
              </a:rPr>
              <a:t> </a:t>
            </a:r>
            <a:r>
              <a:rPr lang="de-DE" sz="2400" b="1" dirty="0" smtClean="0"/>
              <a:t>die </a:t>
            </a:r>
            <a:r>
              <a:rPr lang="de-DE" sz="2400" b="1" dirty="0"/>
              <a:t>Sprachformen in diesem Werk.</a:t>
            </a:r>
          </a:p>
          <a:p>
            <a:pPr marL="0" indent="0">
              <a:buNone/>
            </a:pPr>
            <a:endParaRPr lang="en-GB" sz="2400" b="1"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What aspects of </a:t>
            </a:r>
            <a:r>
              <a:rPr lang="en-GB" sz="2400" b="1" dirty="0">
                <a:latin typeface="Verdana" panose="020B0604030504040204" pitchFamily="34" charset="0"/>
                <a:ea typeface="Verdana" panose="020B0604030504040204" pitchFamily="34" charset="0"/>
                <a:cs typeface="Verdana" panose="020B0604030504040204" pitchFamily="34" charset="0"/>
              </a:rPr>
              <a:t>the style</a:t>
            </a:r>
            <a:r>
              <a:rPr lang="en-GB" sz="2400" dirty="0">
                <a:latin typeface="Verdana" panose="020B0604030504040204" pitchFamily="34" charset="0"/>
                <a:ea typeface="Verdana" panose="020B0604030504040204" pitchFamily="34" charset="0"/>
                <a:cs typeface="Verdana" panose="020B0604030504040204" pitchFamily="34" charset="0"/>
              </a:rPr>
              <a:t> can we discuss with these quotes?</a:t>
            </a:r>
          </a:p>
          <a:p>
            <a:endParaRPr lang="en-US" dirty="0"/>
          </a:p>
        </p:txBody>
      </p:sp>
    </p:spTree>
    <p:extLst>
      <p:ext uri="{BB962C8B-B14F-4D97-AF65-F5344CB8AC3E}">
        <p14:creationId xmlns:p14="http://schemas.microsoft.com/office/powerpoint/2010/main" val="23338732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057400"/>
            <a:ext cx="8229600" cy="4068763"/>
          </a:xfrm>
        </p:spPr>
        <p:txBody>
          <a:bodyPr>
            <a:normAutofit/>
          </a:bodyPr>
          <a:lstStyle/>
          <a:p>
            <a:pPr marL="0" indent="0">
              <a:spcBef>
                <a:spcPts val="600"/>
              </a:spcBef>
              <a:buNone/>
            </a:pPr>
            <a:r>
              <a:rPr lang="de-DE" sz="1800" dirty="0">
                <a:latin typeface="Verdana" panose="020B0604030504040204" pitchFamily="34" charset="0"/>
                <a:ea typeface="Verdana" panose="020B0604030504040204" pitchFamily="34" charset="0"/>
                <a:cs typeface="Verdana" panose="020B0604030504040204" pitchFamily="34" charset="0"/>
              </a:rPr>
              <a:t>Bis da </a:t>
            </a:r>
            <a:r>
              <a:rPr lang="de-DE" sz="1800" b="1" dirty="0">
                <a:solidFill>
                  <a:srgbClr val="0070C0"/>
                </a:solidFill>
                <a:latin typeface="Verdana" panose="020B0604030504040204" pitchFamily="34" charset="0"/>
                <a:ea typeface="Verdana" panose="020B0604030504040204" pitchFamily="34" charset="0"/>
                <a:cs typeface="Verdana" panose="020B0604030504040204" pitchFamily="34" charset="0"/>
              </a:rPr>
              <a:t>hat</a:t>
            </a:r>
            <a:r>
              <a:rPr lang="de-DE" sz="1800" b="1" dirty="0">
                <a:latin typeface="Verdana" panose="020B0604030504040204" pitchFamily="34" charset="0"/>
                <a:ea typeface="Verdana" panose="020B0604030504040204" pitchFamily="34" charset="0"/>
                <a:cs typeface="Verdana" panose="020B0604030504040204" pitchFamily="34" charset="0"/>
              </a:rPr>
              <a:t> </a:t>
            </a:r>
            <a:r>
              <a:rPr lang="de-DE" sz="1800" b="1" dirty="0">
                <a:solidFill>
                  <a:srgbClr val="00B050"/>
                </a:solidFill>
                <a:latin typeface="Verdana" panose="020B0604030504040204" pitchFamily="34" charset="0"/>
                <a:ea typeface="Verdana" panose="020B0604030504040204" pitchFamily="34" charset="0"/>
                <a:cs typeface="Verdana" panose="020B0604030504040204" pitchFamily="34" charset="0"/>
              </a:rPr>
              <a:t>ich</a:t>
            </a:r>
            <a:r>
              <a:rPr lang="de-DE" sz="1800" b="1" dirty="0">
                <a:solidFill>
                  <a:srgbClr val="FF0000"/>
                </a:solidFill>
                <a:latin typeface="Verdana" panose="020B0604030504040204" pitchFamily="34" charset="0"/>
                <a:ea typeface="Verdana" panose="020B0604030504040204" pitchFamily="34" charset="0"/>
                <a:cs typeface="Verdana" panose="020B0604030504040204" pitchFamily="34" charset="0"/>
              </a:rPr>
              <a:t>'s</a:t>
            </a:r>
            <a:r>
              <a:rPr lang="de-DE" sz="1800" b="1" dirty="0">
                <a:latin typeface="Verdana" panose="020B0604030504040204" pitchFamily="34" charset="0"/>
                <a:ea typeface="Verdana" panose="020B0604030504040204" pitchFamily="34" charset="0"/>
                <a:cs typeface="Verdana" panose="020B0604030504040204" pitchFamily="34" charset="0"/>
              </a:rPr>
              <a:t> </a:t>
            </a:r>
            <a:r>
              <a:rPr lang="de-DE" sz="1800" dirty="0">
                <a:latin typeface="Verdana" panose="020B0604030504040204" pitchFamily="34" charset="0"/>
                <a:ea typeface="Verdana" panose="020B0604030504040204" pitchFamily="34" charset="0"/>
                <a:cs typeface="Verdana" panose="020B0604030504040204" pitchFamily="34" charset="0"/>
              </a:rPr>
              <a:t>mir immer verkniffen. </a:t>
            </a:r>
          </a:p>
          <a:p>
            <a:pPr marL="0" indent="0">
              <a:spcBef>
                <a:spcPts val="600"/>
              </a:spcBef>
              <a:buNone/>
            </a:pPr>
            <a:endParaRPr lang="de-DE" sz="1800" dirty="0">
              <a:latin typeface="Verdana" panose="020B0604030504040204" pitchFamily="34" charset="0"/>
              <a:ea typeface="Verdana" panose="020B0604030504040204" pitchFamily="34" charset="0"/>
              <a:cs typeface="Verdana" panose="020B0604030504040204" pitchFamily="34" charset="0"/>
            </a:endParaRPr>
          </a:p>
          <a:p>
            <a:pPr marL="0" indent="0">
              <a:spcBef>
                <a:spcPts val="600"/>
              </a:spcBef>
              <a:buNone/>
            </a:pPr>
            <a:r>
              <a:rPr lang="de-DE" sz="1800" b="1" dirty="0">
                <a:solidFill>
                  <a:srgbClr val="00B050"/>
                </a:solidFill>
                <a:latin typeface="Verdana" panose="020B0604030504040204" pitchFamily="34" charset="0"/>
                <a:ea typeface="Verdana" panose="020B0604030504040204" pitchFamily="34" charset="0"/>
                <a:cs typeface="Verdana" panose="020B0604030504040204" pitchFamily="34" charset="0"/>
              </a:rPr>
              <a:t>Ich</a:t>
            </a:r>
            <a:r>
              <a:rPr lang="de-DE" sz="1800" dirty="0">
                <a:latin typeface="Verdana" panose="020B0604030504040204" pitchFamily="34" charset="0"/>
                <a:ea typeface="Verdana" panose="020B0604030504040204" pitchFamily="34" charset="0"/>
                <a:cs typeface="Verdana" panose="020B0604030504040204" pitchFamily="34" charset="0"/>
              </a:rPr>
              <a:t> habe überhaupt mal </a:t>
            </a:r>
            <a:r>
              <a:rPr lang="de-DE" sz="1800" u="sng" dirty="0" smtClean="0">
                <a:latin typeface="Verdana" panose="020B0604030504040204" pitchFamily="34" charset="0"/>
                <a:ea typeface="Verdana" panose="020B0604030504040204" pitchFamily="34" charset="0"/>
                <a:cs typeface="Verdana" panose="020B0604030504040204" pitchFamily="34" charset="0"/>
              </a:rPr>
              <a:t>gedacht, man </a:t>
            </a:r>
            <a:r>
              <a:rPr lang="de-DE" sz="1800" u="sng" dirty="0">
                <a:latin typeface="Verdana" panose="020B0604030504040204" pitchFamily="34" charset="0"/>
                <a:ea typeface="Verdana" panose="020B0604030504040204" pitchFamily="34" charset="0"/>
                <a:cs typeface="Verdana" panose="020B0604030504040204" pitchFamily="34" charset="0"/>
              </a:rPr>
              <a:t>dürfte </a:t>
            </a:r>
            <a:r>
              <a:rPr lang="de-DE" sz="1800" dirty="0">
                <a:latin typeface="Verdana" panose="020B0604030504040204" pitchFamily="34" charset="0"/>
                <a:ea typeface="Verdana" panose="020B0604030504040204" pitchFamily="34" charset="0"/>
                <a:cs typeface="Verdana" panose="020B0604030504040204" pitchFamily="34" charset="0"/>
              </a:rPr>
              <a:t>nicht älter </a:t>
            </a:r>
            <a:r>
              <a:rPr lang="de-DE" sz="1800" u="sng" dirty="0">
                <a:latin typeface="Verdana" panose="020B0604030504040204" pitchFamily="34" charset="0"/>
                <a:ea typeface="Verdana" panose="020B0604030504040204" pitchFamily="34" charset="0"/>
                <a:cs typeface="Verdana" panose="020B0604030504040204" pitchFamily="34" charset="0"/>
              </a:rPr>
              <a:t>werden</a:t>
            </a:r>
            <a:r>
              <a:rPr lang="de-DE" sz="1800" dirty="0">
                <a:latin typeface="Verdana" panose="020B0604030504040204" pitchFamily="34" charset="0"/>
                <a:ea typeface="Verdana" panose="020B0604030504040204" pitchFamily="34" charset="0"/>
                <a:cs typeface="Verdana" panose="020B0604030504040204" pitchFamily="34" charset="0"/>
              </a:rPr>
              <a:t> als siebzehn- achtzehn.</a:t>
            </a:r>
          </a:p>
          <a:p>
            <a:pPr marL="0" indent="0">
              <a:buNone/>
            </a:pPr>
            <a:endParaRPr lang="en-US" sz="2400" dirty="0"/>
          </a:p>
        </p:txBody>
      </p:sp>
      <p:sp>
        <p:nvSpPr>
          <p:cNvPr id="5" name="Oval 4"/>
          <p:cNvSpPr/>
          <p:nvPr/>
        </p:nvSpPr>
        <p:spPr>
          <a:xfrm>
            <a:off x="867687" y="3963232"/>
            <a:ext cx="1814460" cy="640529"/>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b="1" dirty="0" smtClean="0">
                <a:solidFill>
                  <a:srgbClr val="00B050"/>
                </a:solidFill>
              </a:rPr>
              <a:t>First person</a:t>
            </a:r>
            <a:endParaRPr lang="en-GB" b="1" dirty="0">
              <a:solidFill>
                <a:srgbClr val="00B050"/>
              </a:solidFill>
            </a:endParaRPr>
          </a:p>
        </p:txBody>
      </p:sp>
      <p:sp>
        <p:nvSpPr>
          <p:cNvPr id="10" name="Title 3"/>
          <p:cNvSpPr txBox="1">
            <a:spLocks/>
          </p:cNvSpPr>
          <p:nvPr/>
        </p:nvSpPr>
        <p:spPr>
          <a:xfrm>
            <a:off x="7157074" y="5660235"/>
            <a:ext cx="1810544" cy="490066"/>
          </a:xfrm>
          <a:prstGeom prst="roundRect">
            <a:avLst/>
          </a:prstGeom>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rmAutofit/>
          </a:bodyPr>
          <a:lstStyle>
            <a:lvl1pPr algn="ctr" defTabSz="457200" rtl="0" eaLnBrk="1" latinLnBrk="0" hangingPunct="1">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r>
              <a:rPr lang="de-DE" sz="1100" i="1" dirty="0" smtClean="0"/>
              <a:t>Die </a:t>
            </a:r>
            <a:r>
              <a:rPr lang="de-DE" sz="1100" i="1" dirty="0"/>
              <a:t>neuen Leiden des jungen W., Ulrich Plenzdorf</a:t>
            </a:r>
            <a:endParaRPr lang="en-GB" sz="1100" i="1" dirty="0"/>
          </a:p>
        </p:txBody>
      </p:sp>
      <p:sp>
        <p:nvSpPr>
          <p:cNvPr id="11" name="Oval 10"/>
          <p:cNvSpPr/>
          <p:nvPr/>
        </p:nvSpPr>
        <p:spPr>
          <a:xfrm>
            <a:off x="2304260" y="4732021"/>
            <a:ext cx="2167629" cy="971036"/>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600" b="1" dirty="0" smtClean="0">
                <a:solidFill>
                  <a:schemeClr val="accent6">
                    <a:lumMod val="75000"/>
                  </a:schemeClr>
                </a:solidFill>
              </a:rPr>
              <a:t>Interjections- in other  selected quotes</a:t>
            </a:r>
            <a:endParaRPr lang="en-GB" sz="1600" b="1" dirty="0">
              <a:solidFill>
                <a:schemeClr val="accent6">
                  <a:lumMod val="75000"/>
                </a:schemeClr>
              </a:solidFill>
            </a:endParaRPr>
          </a:p>
        </p:txBody>
      </p:sp>
      <p:sp>
        <p:nvSpPr>
          <p:cNvPr id="12" name="Oval 11"/>
          <p:cNvSpPr/>
          <p:nvPr/>
        </p:nvSpPr>
        <p:spPr>
          <a:xfrm>
            <a:off x="4361252" y="3735249"/>
            <a:ext cx="1832449" cy="765987"/>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b="1" dirty="0" smtClean="0">
                <a:solidFill>
                  <a:srgbClr val="FF0000"/>
                </a:solidFill>
              </a:rPr>
              <a:t>Colloquial  language.</a:t>
            </a:r>
            <a:endParaRPr lang="en-GB" b="1" dirty="0">
              <a:solidFill>
                <a:srgbClr val="FF0000"/>
              </a:solidFill>
            </a:endParaRPr>
          </a:p>
        </p:txBody>
      </p:sp>
      <p:sp>
        <p:nvSpPr>
          <p:cNvPr id="13" name="Oval 12"/>
          <p:cNvSpPr/>
          <p:nvPr/>
        </p:nvSpPr>
        <p:spPr>
          <a:xfrm>
            <a:off x="6514134" y="4247260"/>
            <a:ext cx="2172666" cy="973561"/>
          </a:xfrm>
          <a:prstGeom prst="ellipse">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en-GB" sz="1400" b="1" dirty="0" smtClean="0">
                <a:solidFill>
                  <a:schemeClr val="tx2">
                    <a:lumMod val="60000"/>
                    <a:lumOff val="40000"/>
                  </a:schemeClr>
                </a:solidFill>
              </a:rPr>
              <a:t>Grammatical errors/ syntax</a:t>
            </a:r>
            <a:endParaRPr lang="en-GB" sz="1400" b="1" dirty="0">
              <a:solidFill>
                <a:schemeClr val="tx2">
                  <a:lumMod val="60000"/>
                  <a:lumOff val="40000"/>
                </a:schemeClr>
              </a:solidFill>
            </a:endParaRPr>
          </a:p>
        </p:txBody>
      </p:sp>
    </p:spTree>
    <p:extLst>
      <p:ext uri="{BB962C8B-B14F-4D97-AF65-F5344CB8AC3E}">
        <p14:creationId xmlns:p14="http://schemas.microsoft.com/office/powerpoint/2010/main" val="2404639437"/>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The PEE technique</a:t>
            </a:r>
            <a:endParaRPr lang="en-US" sz="3200" dirty="0"/>
          </a:p>
        </p:txBody>
      </p:sp>
      <p:sp>
        <p:nvSpPr>
          <p:cNvPr id="3" name="Content Placeholder 2"/>
          <p:cNvSpPr>
            <a:spLocks noGrp="1"/>
          </p:cNvSpPr>
          <p:nvPr>
            <p:ph idx="1"/>
          </p:nvPr>
        </p:nvSpPr>
        <p:spPr/>
        <p:txBody>
          <a:bodyPr>
            <a:noAutofit/>
          </a:bodyPr>
          <a:lstStyle/>
          <a:p>
            <a:r>
              <a:rPr lang="en-GB" sz="2200" dirty="0">
                <a:latin typeface="Verdana" panose="020B0604030504040204" pitchFamily="34" charset="0"/>
                <a:ea typeface="Verdana" panose="020B0604030504040204" pitchFamily="34" charset="0"/>
                <a:cs typeface="Verdana" panose="020B0604030504040204" pitchFamily="34" charset="0"/>
              </a:rPr>
              <a:t>Students would be able to write 4 </a:t>
            </a:r>
            <a:r>
              <a:rPr lang="en-GB" sz="2200" dirty="0" smtClean="0">
                <a:latin typeface="Verdana" panose="020B0604030504040204" pitchFamily="34" charset="0"/>
                <a:ea typeface="Verdana" panose="020B0604030504040204" pitchFamily="34" charset="0"/>
                <a:cs typeface="Verdana" panose="020B0604030504040204" pitchFamily="34" charset="0"/>
              </a:rPr>
              <a:t>PEE </a:t>
            </a:r>
            <a:r>
              <a:rPr lang="en-GB" sz="2200" dirty="0">
                <a:latin typeface="Verdana" panose="020B0604030504040204" pitchFamily="34" charset="0"/>
                <a:ea typeface="Verdana" panose="020B0604030504040204" pitchFamily="34" charset="0"/>
                <a:cs typeface="Verdana" panose="020B0604030504040204" pitchFamily="34" charset="0"/>
              </a:rPr>
              <a:t>paragraphs from these quotes in relation to </a:t>
            </a:r>
            <a:r>
              <a:rPr lang="en-GB" sz="2200" b="1" dirty="0">
                <a:latin typeface="Verdana" panose="020B0604030504040204" pitchFamily="34" charset="0"/>
                <a:ea typeface="Verdana" panose="020B0604030504040204" pitchFamily="34" charset="0"/>
                <a:cs typeface="Verdana" panose="020B0604030504040204" pitchFamily="34" charset="0"/>
              </a:rPr>
              <a:t>the style</a:t>
            </a:r>
            <a:r>
              <a:rPr lang="en-GB" sz="2200" b="1" dirty="0" smtClean="0">
                <a:latin typeface="Verdana" panose="020B0604030504040204" pitchFamily="34" charset="0"/>
                <a:ea typeface="Verdana" panose="020B0604030504040204" pitchFamily="34" charset="0"/>
                <a:cs typeface="Verdana" panose="020B0604030504040204" pitchFamily="34" charset="0"/>
              </a:rPr>
              <a:t>.</a:t>
            </a:r>
          </a:p>
          <a:p>
            <a:endParaRPr lang="en-GB" sz="22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200" dirty="0">
                <a:latin typeface="Verdana" panose="020B0604030504040204" pitchFamily="34" charset="0"/>
                <a:ea typeface="Verdana" panose="020B0604030504040204" pitchFamily="34" charset="0"/>
                <a:cs typeface="Verdana" panose="020B0604030504040204" pitchFamily="34" charset="0"/>
              </a:rPr>
              <a:t>1 -  First person [</a:t>
            </a:r>
            <a:r>
              <a:rPr lang="en-GB" sz="2200" dirty="0" smtClean="0">
                <a:latin typeface="Verdana" panose="020B0604030504040204" pitchFamily="34" charset="0"/>
                <a:ea typeface="Verdana" panose="020B0604030504040204" pitchFamily="34" charset="0"/>
                <a:cs typeface="Verdana" panose="020B0604030504040204" pitchFamily="34" charset="0"/>
              </a:rPr>
              <a:t>PEE]</a:t>
            </a:r>
            <a:endParaRPr lang="en-GB" sz="22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200" dirty="0">
                <a:latin typeface="Verdana" panose="020B0604030504040204" pitchFamily="34" charset="0"/>
                <a:ea typeface="Verdana" panose="020B0604030504040204" pitchFamily="34" charset="0"/>
                <a:cs typeface="Verdana" panose="020B0604030504040204" pitchFamily="34" charset="0"/>
              </a:rPr>
              <a:t>2 -  Colloquial </a:t>
            </a:r>
            <a:r>
              <a:rPr lang="en-GB" sz="2200" dirty="0" smtClean="0">
                <a:latin typeface="Verdana" panose="020B0604030504040204" pitchFamily="34" charset="0"/>
                <a:ea typeface="Verdana" panose="020B0604030504040204" pitchFamily="34" charset="0"/>
                <a:cs typeface="Verdana" panose="020B0604030504040204" pitchFamily="34" charset="0"/>
              </a:rPr>
              <a:t>[PEE]</a:t>
            </a:r>
            <a:endParaRPr lang="en-GB" sz="22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200" dirty="0">
                <a:latin typeface="Verdana" panose="020B0604030504040204" pitchFamily="34" charset="0"/>
                <a:ea typeface="Verdana" panose="020B0604030504040204" pitchFamily="34" charset="0"/>
                <a:cs typeface="Verdana" panose="020B0604030504040204" pitchFamily="34" charset="0"/>
              </a:rPr>
              <a:t>3 -  Grammar </a:t>
            </a:r>
            <a:r>
              <a:rPr lang="en-GB" sz="2200" dirty="0" smtClean="0">
                <a:latin typeface="Verdana" panose="020B0604030504040204" pitchFamily="34" charset="0"/>
                <a:ea typeface="Verdana" panose="020B0604030504040204" pitchFamily="34" charset="0"/>
                <a:cs typeface="Verdana" panose="020B0604030504040204" pitchFamily="34" charset="0"/>
              </a:rPr>
              <a:t>/ Syntax [PEE]</a:t>
            </a:r>
            <a:endParaRPr lang="en-GB" sz="22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200" dirty="0">
                <a:latin typeface="Verdana" panose="020B0604030504040204" pitchFamily="34" charset="0"/>
                <a:ea typeface="Verdana" panose="020B0604030504040204" pitchFamily="34" charset="0"/>
                <a:cs typeface="Verdana" panose="020B0604030504040204" pitchFamily="34" charset="0"/>
              </a:rPr>
              <a:t>4 -  </a:t>
            </a:r>
            <a:r>
              <a:rPr lang="en-GB" sz="2200" dirty="0" smtClean="0">
                <a:latin typeface="Verdana" panose="020B0604030504040204" pitchFamily="34" charset="0"/>
                <a:ea typeface="Verdana" panose="020B0604030504040204" pitchFamily="34" charset="0"/>
                <a:cs typeface="Verdana" panose="020B0604030504040204" pitchFamily="34" charset="0"/>
              </a:rPr>
              <a:t>Interjections[PEE]</a:t>
            </a:r>
          </a:p>
          <a:p>
            <a:endParaRPr lang="en-GB" sz="2200" dirty="0">
              <a:latin typeface="Verdana" panose="020B0604030504040204" pitchFamily="34" charset="0"/>
              <a:ea typeface="Verdana" panose="020B0604030504040204" pitchFamily="34" charset="0"/>
              <a:cs typeface="Verdana" panose="020B0604030504040204" pitchFamily="34" charset="0"/>
            </a:endParaRPr>
          </a:p>
          <a:p>
            <a:r>
              <a:rPr lang="en-GB" sz="2200" dirty="0" smtClean="0">
                <a:latin typeface="Verdana" panose="020B0604030504040204" pitchFamily="34" charset="0"/>
                <a:ea typeface="Verdana" panose="020B0604030504040204" pitchFamily="34" charset="0"/>
                <a:cs typeface="Verdana" panose="020B0604030504040204" pitchFamily="34" charset="0"/>
              </a:rPr>
              <a:t>Other </a:t>
            </a:r>
            <a:r>
              <a:rPr lang="en-GB" sz="2200" dirty="0">
                <a:latin typeface="Verdana" panose="020B0604030504040204" pitchFamily="34" charset="0"/>
                <a:ea typeface="Verdana" panose="020B0604030504040204" pitchFamily="34" charset="0"/>
                <a:cs typeface="Verdana" panose="020B0604030504040204" pitchFamily="34" charset="0"/>
              </a:rPr>
              <a:t>aspects could be looked at through other quotes or extracts</a:t>
            </a:r>
          </a:p>
          <a:p>
            <a:r>
              <a:rPr lang="en-GB" sz="2200" dirty="0">
                <a:latin typeface="Verdana" panose="020B0604030504040204" pitchFamily="34" charset="0"/>
                <a:ea typeface="Verdana" panose="020B0604030504040204" pitchFamily="34" charset="0"/>
                <a:cs typeface="Verdana" panose="020B0604030504040204" pitchFamily="34" charset="0"/>
              </a:rPr>
              <a:t>Further examples of the same ‘style’ to be explored with other extracts</a:t>
            </a:r>
          </a:p>
          <a:p>
            <a:pPr marL="0" indent="0">
              <a:buNone/>
            </a:pPr>
            <a:endParaRPr lang="en-US" sz="2200" dirty="0"/>
          </a:p>
        </p:txBody>
      </p:sp>
    </p:spTree>
    <p:extLst>
      <p:ext uri="{BB962C8B-B14F-4D97-AF65-F5344CB8AC3E}">
        <p14:creationId xmlns:p14="http://schemas.microsoft.com/office/powerpoint/2010/main" val="417851528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68501"/>
            <a:ext cx="8229600" cy="3784600"/>
          </a:xfrm>
        </p:spPr>
        <p:txBody>
          <a:bodyPr/>
          <a:lstStyle/>
          <a:p>
            <a:pPr marL="0" indent="0" algn="ctr">
              <a:buNone/>
            </a:pP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Cinematographic </a:t>
            </a: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techniques</a:t>
            </a:r>
            <a:endParaRPr lang="en-US" dirty="0"/>
          </a:p>
        </p:txBody>
      </p:sp>
    </p:spTree>
    <p:extLst>
      <p:ext uri="{BB962C8B-B14F-4D97-AF65-F5344CB8AC3E}">
        <p14:creationId xmlns:p14="http://schemas.microsoft.com/office/powerpoint/2010/main" val="80127387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Activity </a:t>
            </a: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4</a:t>
            </a:r>
            <a:endParaRPr lang="en-US" sz="3200" dirty="0"/>
          </a:p>
        </p:txBody>
      </p:sp>
      <p:sp>
        <p:nvSpPr>
          <p:cNvPr id="3" name="Content Placeholder 2"/>
          <p:cNvSpPr>
            <a:spLocks noGrp="1"/>
          </p:cNvSpPr>
          <p:nvPr>
            <p:ph idx="1"/>
          </p:nvPr>
        </p:nvSpPr>
        <p:spPr>
          <a:xfrm>
            <a:off x="268941" y="1600200"/>
            <a:ext cx="8417859" cy="4525963"/>
          </a:xfrm>
        </p:spPr>
        <p:txBody>
          <a:bodyPr>
            <a:normAutofit fontScale="62500" lnSpcReduction="20000"/>
          </a:bodyPr>
          <a:lstStyle/>
          <a:p>
            <a:pPr>
              <a:spcBef>
                <a:spcPts val="900"/>
              </a:spcBef>
            </a:pPr>
            <a:r>
              <a:rPr lang="en-GB" sz="3800" dirty="0">
                <a:latin typeface="Verdana" panose="020B0604030504040204" pitchFamily="34" charset="0"/>
                <a:ea typeface="Verdana" panose="020B0604030504040204" pitchFamily="34" charset="0"/>
                <a:cs typeface="Verdana" panose="020B0604030504040204" pitchFamily="34" charset="0"/>
              </a:rPr>
              <a:t>Watch this clip.</a:t>
            </a:r>
          </a:p>
          <a:p>
            <a:pPr>
              <a:spcBef>
                <a:spcPts val="900"/>
              </a:spcBef>
            </a:pPr>
            <a:r>
              <a:rPr lang="en-GB" sz="3800" dirty="0">
                <a:latin typeface="Verdana" panose="020B0604030504040204" pitchFamily="34" charset="0"/>
                <a:ea typeface="Verdana" panose="020B0604030504040204" pitchFamily="34" charset="0"/>
                <a:cs typeface="Verdana" panose="020B0604030504040204" pitchFamily="34" charset="0"/>
              </a:rPr>
              <a:t>Work in pairs.</a:t>
            </a:r>
          </a:p>
          <a:p>
            <a:pPr>
              <a:spcBef>
                <a:spcPts val="900"/>
              </a:spcBef>
            </a:pPr>
            <a:r>
              <a:rPr lang="en-GB" sz="3800" dirty="0">
                <a:latin typeface="Verdana" panose="020B0604030504040204" pitchFamily="34" charset="0"/>
                <a:ea typeface="Verdana" panose="020B0604030504040204" pitchFamily="34" charset="0"/>
                <a:cs typeface="Verdana" panose="020B0604030504040204" pitchFamily="34" charset="0"/>
              </a:rPr>
              <a:t>Person A will concentrate on the actions - what is going on</a:t>
            </a:r>
          </a:p>
          <a:p>
            <a:pPr>
              <a:spcBef>
                <a:spcPts val="900"/>
              </a:spcBef>
            </a:pPr>
            <a:r>
              <a:rPr lang="en-GB" sz="3800" dirty="0">
                <a:latin typeface="Verdana" panose="020B0604030504040204" pitchFamily="34" charset="0"/>
                <a:ea typeface="Verdana" panose="020B0604030504040204" pitchFamily="34" charset="0"/>
                <a:cs typeface="Verdana" panose="020B0604030504040204" pitchFamily="34" charset="0"/>
              </a:rPr>
              <a:t>Person B  will concentrate on the filming techniques (camera </a:t>
            </a:r>
            <a:r>
              <a:rPr lang="en-GB" sz="3800" dirty="0" smtClean="0">
                <a:latin typeface="Verdana" panose="020B0604030504040204" pitchFamily="34" charset="0"/>
                <a:ea typeface="Verdana" panose="020B0604030504040204" pitchFamily="34" charset="0"/>
                <a:cs typeface="Verdana" panose="020B0604030504040204" pitchFamily="34" charset="0"/>
              </a:rPr>
              <a:t>work – sound - </a:t>
            </a:r>
            <a:r>
              <a:rPr lang="en-GB" sz="3800" dirty="0">
                <a:latin typeface="Verdana" panose="020B0604030504040204" pitchFamily="34" charset="0"/>
                <a:ea typeface="Verdana" panose="020B0604030504040204" pitchFamily="34" charset="0"/>
                <a:cs typeface="Verdana" panose="020B0604030504040204" pitchFamily="34" charset="0"/>
              </a:rPr>
              <a:t>position of </a:t>
            </a:r>
            <a:r>
              <a:rPr lang="en-GB" sz="3800" dirty="0" smtClean="0">
                <a:latin typeface="Verdana" panose="020B0604030504040204" pitchFamily="34" charset="0"/>
                <a:ea typeface="Verdana" panose="020B0604030504040204" pitchFamily="34" charset="0"/>
                <a:cs typeface="Verdana" panose="020B0604030504040204" pitchFamily="34" charset="0"/>
              </a:rPr>
              <a:t>characters – lighting – music – colours – </a:t>
            </a:r>
            <a:r>
              <a:rPr lang="en-GB" sz="3800" dirty="0">
                <a:latin typeface="Verdana" panose="020B0604030504040204" pitchFamily="34" charset="0"/>
                <a:ea typeface="Verdana" panose="020B0604030504040204" pitchFamily="34" charset="0"/>
                <a:cs typeface="Verdana" panose="020B0604030504040204" pitchFamily="34" charset="0"/>
              </a:rPr>
              <a:t>movement)</a:t>
            </a:r>
          </a:p>
          <a:p>
            <a:pPr>
              <a:spcBef>
                <a:spcPts val="900"/>
              </a:spcBef>
            </a:pPr>
            <a:r>
              <a:rPr lang="en-GB" sz="3800" dirty="0">
                <a:latin typeface="Verdana" panose="020B0604030504040204" pitchFamily="34" charset="0"/>
                <a:ea typeface="Verdana" panose="020B0604030504040204" pitchFamily="34" charset="0"/>
                <a:cs typeface="Verdana" panose="020B0604030504040204" pitchFamily="34" charset="0"/>
              </a:rPr>
              <a:t>Write something in each box.</a:t>
            </a:r>
          </a:p>
          <a:p>
            <a:pPr marL="0" indent="0">
              <a:buNone/>
            </a:pPr>
            <a:r>
              <a:rPr lang="en-GB" sz="3800" dirty="0">
                <a:latin typeface="Verdana" panose="020B0604030504040204" pitchFamily="34" charset="0"/>
                <a:ea typeface="Verdana" panose="020B0604030504040204" pitchFamily="34" charset="0"/>
                <a:cs typeface="Verdana" panose="020B0604030504040204" pitchFamily="34" charset="0"/>
              </a:rPr>
              <a:t> </a:t>
            </a:r>
          </a:p>
          <a:p>
            <a:pPr marL="0" indent="0">
              <a:buNone/>
            </a:pPr>
            <a:r>
              <a:rPr lang="en-GB" sz="3800" dirty="0">
                <a:latin typeface="Verdana" panose="020B0604030504040204" pitchFamily="34" charset="0"/>
                <a:ea typeface="Verdana" panose="020B0604030504040204" pitchFamily="34" charset="0"/>
                <a:cs typeface="Verdana" panose="020B0604030504040204" pitchFamily="34" charset="0"/>
              </a:rPr>
              <a:t>NB: Before this type of activity it would be necessary to spend some time </a:t>
            </a:r>
            <a:r>
              <a:rPr lang="en-GB" sz="3800" dirty="0" smtClean="0">
                <a:latin typeface="Verdana" panose="020B0604030504040204" pitchFamily="34" charset="0"/>
                <a:ea typeface="Verdana" panose="020B0604030504040204" pitchFamily="34" charset="0"/>
                <a:cs typeface="Verdana" panose="020B0604030504040204" pitchFamily="34" charset="0"/>
              </a:rPr>
              <a:t>explaining </a:t>
            </a:r>
            <a:r>
              <a:rPr lang="en-GB" sz="3800" dirty="0">
                <a:latin typeface="Verdana" panose="020B0604030504040204" pitchFamily="34" charset="0"/>
                <a:ea typeface="Verdana" panose="020B0604030504040204" pitchFamily="34" charset="0"/>
                <a:cs typeface="Verdana" panose="020B0604030504040204" pitchFamily="34" charset="0"/>
              </a:rPr>
              <a:t>film techniques by showing different examples throughout the work</a:t>
            </a:r>
          </a:p>
          <a:p>
            <a:pPr marL="0" indent="0">
              <a:buNone/>
            </a:pPr>
            <a:endParaRPr lang="en-GB" sz="36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29269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chemeClr val="tx2"/>
                </a:solidFill>
              </a:rPr>
              <a:t>Our approach</a:t>
            </a:r>
            <a:endParaRPr lang="en-US" sz="3200" dirty="0"/>
          </a:p>
        </p:txBody>
      </p:sp>
      <p:sp>
        <p:nvSpPr>
          <p:cNvPr id="3" name="Content Placeholder 2"/>
          <p:cNvSpPr>
            <a:spLocks noGrp="1"/>
          </p:cNvSpPr>
          <p:nvPr>
            <p:ph idx="1"/>
          </p:nvPr>
        </p:nvSpPr>
        <p:spPr>
          <a:xfrm>
            <a:off x="457200" y="1417638"/>
            <a:ext cx="8229600" cy="4708526"/>
          </a:xfrm>
        </p:spPr>
        <p:txBody>
          <a:bodyPr>
            <a:noAutofit/>
          </a:bodyPr>
          <a:lstStyle/>
          <a:p>
            <a:pPr>
              <a:spcBef>
                <a:spcPts val="600"/>
              </a:spcBef>
              <a:buFont typeface="Arial" panose="020B0604020202020204" pitchFamily="34" charset="0"/>
              <a:buChar char="•"/>
            </a:pPr>
            <a:r>
              <a:rPr lang="en-US" sz="2200" dirty="0"/>
              <a:t>All 4 skills assessed separately at AS and A level.</a:t>
            </a:r>
          </a:p>
          <a:p>
            <a:pPr>
              <a:spcBef>
                <a:spcPts val="600"/>
              </a:spcBef>
              <a:buFont typeface="Arial" panose="020B0604020202020204" pitchFamily="34" charset="0"/>
              <a:buChar char="•"/>
            </a:pPr>
            <a:r>
              <a:rPr lang="en-US" sz="2200" dirty="0"/>
              <a:t>Cultural content which engages, inspires and motivates your students.</a:t>
            </a:r>
          </a:p>
          <a:p>
            <a:pPr>
              <a:spcBef>
                <a:spcPts val="600"/>
              </a:spcBef>
              <a:buFont typeface="Arial" panose="020B0604020202020204" pitchFamily="34" charset="0"/>
              <a:buChar char="•"/>
            </a:pPr>
            <a:r>
              <a:rPr lang="en-US" sz="2200" dirty="0"/>
              <a:t>Rich choice of popular and accessible works covering contemporary and classical titles, linked to many of the topics and from a diverse range of directors and authors. </a:t>
            </a:r>
          </a:p>
          <a:p>
            <a:pPr>
              <a:spcBef>
                <a:spcPts val="600"/>
              </a:spcBef>
              <a:buFont typeface="Arial" panose="020B0604020202020204" pitchFamily="34" charset="0"/>
              <a:buChar char="•"/>
            </a:pPr>
            <a:r>
              <a:rPr lang="en-US" sz="2200" dirty="0"/>
              <a:t>Choice of questions on literature &amp; film in the writing paper.</a:t>
            </a:r>
          </a:p>
          <a:p>
            <a:pPr>
              <a:spcBef>
                <a:spcPts val="600"/>
              </a:spcBef>
              <a:buFont typeface="Arial" panose="020B0604020202020204" pitchFamily="34" charset="0"/>
              <a:buChar char="•"/>
            </a:pPr>
            <a:r>
              <a:rPr lang="en-US" sz="2200" dirty="0"/>
              <a:t>Clear mark schemes that ensure differentiation across the ability ranges.</a:t>
            </a:r>
          </a:p>
          <a:p>
            <a:pPr>
              <a:spcBef>
                <a:spcPts val="600"/>
              </a:spcBef>
              <a:buFont typeface="Arial" panose="020B0604020202020204" pitchFamily="34" charset="0"/>
              <a:buChar char="•"/>
            </a:pPr>
            <a:r>
              <a:rPr lang="en-US" sz="2200" dirty="0"/>
              <a:t>A specification that supports progression from GCSE and though to university.</a:t>
            </a:r>
          </a:p>
          <a:p>
            <a:endParaRPr lang="en-US" sz="2200" dirty="0"/>
          </a:p>
        </p:txBody>
      </p:sp>
    </p:spTree>
    <p:extLst>
      <p:ext uri="{BB962C8B-B14F-4D97-AF65-F5344CB8AC3E}">
        <p14:creationId xmlns:p14="http://schemas.microsoft.com/office/powerpoint/2010/main" val="3850136975"/>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57300"/>
            <a:ext cx="8229600" cy="4868863"/>
          </a:xfrm>
        </p:spPr>
        <p:txBody>
          <a:bodyPr>
            <a:noAutofit/>
          </a:bodyPr>
          <a:lstStyle/>
          <a:p>
            <a:r>
              <a:rPr lang="en-GB" sz="2400" dirty="0">
                <a:latin typeface="Verdana" panose="020B0604030504040204" pitchFamily="34" charset="0"/>
                <a:ea typeface="Verdana" panose="020B0604030504040204" pitchFamily="34" charset="0"/>
                <a:cs typeface="Verdana" panose="020B0604030504040204" pitchFamily="34" charset="0"/>
              </a:rPr>
              <a:t>Now tear off each box.</a:t>
            </a:r>
          </a:p>
          <a:p>
            <a:r>
              <a:rPr lang="en-GB" sz="2400" dirty="0">
                <a:latin typeface="Verdana" panose="020B0604030504040204" pitchFamily="34" charset="0"/>
                <a:ea typeface="Verdana" panose="020B0604030504040204" pitchFamily="34" charset="0"/>
                <a:cs typeface="Verdana" panose="020B0604030504040204" pitchFamily="34" charset="0"/>
              </a:rPr>
              <a:t>Watch the clip again.</a:t>
            </a:r>
          </a:p>
          <a:p>
            <a:r>
              <a:rPr lang="en-GB" sz="2400" dirty="0">
                <a:latin typeface="Verdana" panose="020B0604030504040204" pitchFamily="34" charset="0"/>
                <a:ea typeface="Verdana" panose="020B0604030504040204" pitchFamily="34" charset="0"/>
                <a:cs typeface="Verdana" panose="020B0604030504040204" pitchFamily="34" charset="0"/>
              </a:rPr>
              <a:t>Match one </a:t>
            </a:r>
            <a:r>
              <a:rPr lang="en-GB" sz="2400" i="1" dirty="0">
                <a:latin typeface="Verdana" panose="020B0604030504040204" pitchFamily="34" charset="0"/>
                <a:ea typeface="Verdana" panose="020B0604030504040204" pitchFamily="34" charset="0"/>
                <a:cs typeface="Verdana" panose="020B0604030504040204" pitchFamily="34" charset="0"/>
              </a:rPr>
              <a:t>action</a:t>
            </a:r>
            <a:r>
              <a:rPr lang="en-GB" sz="2400" dirty="0">
                <a:latin typeface="Verdana" panose="020B0604030504040204" pitchFamily="34" charset="0"/>
                <a:ea typeface="Verdana" panose="020B0604030504040204" pitchFamily="34" charset="0"/>
                <a:cs typeface="Verdana" panose="020B0604030504040204" pitchFamily="34" charset="0"/>
              </a:rPr>
              <a:t> box with one </a:t>
            </a:r>
            <a:r>
              <a:rPr lang="en-GB" sz="2400" i="1" dirty="0">
                <a:latin typeface="Verdana" panose="020B0604030504040204" pitchFamily="34" charset="0"/>
                <a:ea typeface="Verdana" panose="020B0604030504040204" pitchFamily="34" charset="0"/>
                <a:cs typeface="Verdana" panose="020B0604030504040204" pitchFamily="34" charset="0"/>
              </a:rPr>
              <a:t>technique</a:t>
            </a:r>
            <a:r>
              <a:rPr lang="en-GB" sz="2400" dirty="0">
                <a:latin typeface="Verdana" panose="020B0604030504040204" pitchFamily="34" charset="0"/>
                <a:ea typeface="Verdana" panose="020B0604030504040204" pitchFamily="34" charset="0"/>
                <a:cs typeface="Verdana" panose="020B0604030504040204" pitchFamily="34" charset="0"/>
              </a:rPr>
              <a:t> box as you are watching the clip</a:t>
            </a:r>
            <a:r>
              <a:rPr lang="en-GB" sz="2400" dirty="0" smtClean="0">
                <a:latin typeface="Verdana" panose="020B0604030504040204" pitchFamily="34" charset="0"/>
                <a:ea typeface="Verdana" panose="020B0604030504040204" pitchFamily="34" charset="0"/>
                <a:cs typeface="Verdana" panose="020B0604030504040204" pitchFamily="34" charset="0"/>
              </a:rPr>
              <a:t>.</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spcBef>
                <a:spcPts val="2400"/>
              </a:spcBef>
              <a:buNone/>
            </a:pPr>
            <a:r>
              <a:rPr lang="en-GB" sz="2400" b="1" dirty="0">
                <a:latin typeface="Verdana" panose="020B0604030504040204" pitchFamily="34" charset="0"/>
                <a:ea typeface="Verdana" panose="020B0604030504040204" pitchFamily="34" charset="0"/>
                <a:cs typeface="Verdana" panose="020B0604030504040204" pitchFamily="34" charset="0"/>
              </a:rPr>
              <a:t>Questions</a:t>
            </a:r>
          </a:p>
          <a:p>
            <a:pPr marL="0" indent="0">
              <a:buNone/>
            </a:pPr>
            <a:r>
              <a:rPr lang="en-GB" sz="2400" dirty="0" smtClean="0">
                <a:latin typeface="Verdana" panose="020B0604030504040204" pitchFamily="34" charset="0"/>
                <a:ea typeface="Verdana" panose="020B0604030504040204" pitchFamily="34" charset="0"/>
                <a:cs typeface="Verdana" panose="020B0604030504040204" pitchFamily="34" charset="0"/>
              </a:rPr>
              <a:t>1 - </a:t>
            </a:r>
            <a:r>
              <a:rPr lang="en-GB" sz="2400" dirty="0">
                <a:latin typeface="Verdana" panose="020B0604030504040204" pitchFamily="34" charset="0"/>
                <a:ea typeface="Verdana" panose="020B0604030504040204" pitchFamily="34" charset="0"/>
                <a:cs typeface="Verdana" panose="020B0604030504040204" pitchFamily="34" charset="0"/>
              </a:rPr>
              <a:t>Why did the director use that technique?</a:t>
            </a:r>
          </a:p>
          <a:p>
            <a:pPr marL="0" indent="0">
              <a:buNone/>
            </a:pPr>
            <a:r>
              <a:rPr lang="en-GB" sz="2400" dirty="0" smtClean="0">
                <a:latin typeface="Verdana" panose="020B0604030504040204" pitchFamily="34" charset="0"/>
                <a:ea typeface="Verdana" panose="020B0604030504040204" pitchFamily="34" charset="0"/>
                <a:cs typeface="Verdana" panose="020B0604030504040204" pitchFamily="34" charset="0"/>
              </a:rPr>
              <a:t>2 - </a:t>
            </a:r>
            <a:r>
              <a:rPr lang="en-GB" sz="2400" dirty="0">
                <a:latin typeface="Verdana" panose="020B0604030504040204" pitchFamily="34" charset="0"/>
                <a:ea typeface="Verdana" panose="020B0604030504040204" pitchFamily="34" charset="0"/>
                <a:cs typeface="Verdana" panose="020B0604030504040204" pitchFamily="34" charset="0"/>
              </a:rPr>
              <a:t>What is the impact on the viewer? </a:t>
            </a:r>
          </a:p>
          <a:p>
            <a:pPr marL="0" indent="0">
              <a:spcBef>
                <a:spcPts val="2400"/>
              </a:spcBef>
              <a:buNone/>
            </a:pPr>
            <a:r>
              <a:rPr lang="en-GB" sz="2400" dirty="0">
                <a:latin typeface="Verdana" panose="020B0604030504040204" pitchFamily="34" charset="0"/>
                <a:ea typeface="Verdana" panose="020B0604030504040204" pitchFamily="34" charset="0"/>
                <a:cs typeface="Verdana" panose="020B0604030504040204" pitchFamily="34" charset="0"/>
              </a:rPr>
              <a:t>Express your ideas with the PEE technique</a:t>
            </a:r>
            <a:r>
              <a:rPr lang="en-GB" sz="2400" dirty="0" smtClean="0">
                <a:latin typeface="Verdana" panose="020B0604030504040204" pitchFamily="34" charset="0"/>
                <a:ea typeface="Verdana" panose="020B0604030504040204" pitchFamily="34" charset="0"/>
                <a:cs typeface="Verdana" panose="020B0604030504040204" pitchFamily="34" charset="0"/>
              </a:rPr>
              <a:t>.</a:t>
            </a: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spcBef>
                <a:spcPts val="2400"/>
              </a:spcBef>
              <a:buNone/>
            </a:pPr>
            <a:r>
              <a:rPr lang="en-GB" sz="2400" dirty="0" smtClean="0">
                <a:latin typeface="Verdana" panose="020B0604030504040204" pitchFamily="34" charset="0"/>
                <a:ea typeface="Verdana" panose="020B0604030504040204" pitchFamily="34" charset="0"/>
                <a:cs typeface="Verdana" panose="020B0604030504040204" pitchFamily="34" charset="0"/>
              </a:rPr>
              <a:t>3 - </a:t>
            </a:r>
            <a:r>
              <a:rPr lang="en-GB" sz="2400" dirty="0">
                <a:latin typeface="Verdana" panose="020B0604030504040204" pitchFamily="34" charset="0"/>
                <a:ea typeface="Verdana" panose="020B0604030504040204" pitchFamily="34" charset="0"/>
                <a:cs typeface="Verdana" panose="020B0604030504040204" pitchFamily="34" charset="0"/>
              </a:rPr>
              <a:t>Are the techniques effective? </a:t>
            </a:r>
            <a:r>
              <a:rPr lang="en-GB" sz="2400" dirty="0" smtClean="0">
                <a:latin typeface="Verdana" panose="020B0604030504040204" pitchFamily="34" charset="0"/>
                <a:ea typeface="Verdana" panose="020B0604030504040204" pitchFamily="34" charset="0"/>
                <a:cs typeface="Verdana" panose="020B0604030504040204" pitchFamily="34" charset="0"/>
              </a:rPr>
              <a:t>Why? </a:t>
            </a:r>
            <a:r>
              <a:rPr lang="en-GB" sz="2400" dirty="0">
                <a:latin typeface="Verdana" panose="020B0604030504040204" pitchFamily="34" charset="0"/>
                <a:ea typeface="Verdana" panose="020B0604030504040204" pitchFamily="34" charset="0"/>
                <a:cs typeface="Verdana" panose="020B0604030504040204" pitchFamily="34" charset="0"/>
              </a:rPr>
              <a:t>Why not?</a:t>
            </a:r>
          </a:p>
          <a:p>
            <a:pPr marL="0" indent="0">
              <a:buNone/>
            </a:pPr>
            <a:endParaRPr lang="en-US" sz="2400" dirty="0"/>
          </a:p>
        </p:txBody>
      </p:sp>
      <p:sp>
        <p:nvSpPr>
          <p:cNvPr id="4" name="Title 1"/>
          <p:cNvSpPr>
            <a:spLocks noGrp="1"/>
          </p:cNvSpPr>
          <p:nvPr>
            <p:ph type="title"/>
          </p:nvPr>
        </p:nvSpPr>
        <p:spPr>
          <a:xfrm>
            <a:off x="457200" y="537028"/>
            <a:ext cx="8229600" cy="880609"/>
          </a:xfrm>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Activity </a:t>
            </a:r>
            <a:r>
              <a:rPr lang="en-GB" sz="3200"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4</a:t>
            </a:r>
            <a:endParaRPr lang="en-US" sz="3200" dirty="0"/>
          </a:p>
        </p:txBody>
      </p:sp>
    </p:spTree>
    <p:extLst>
      <p:ext uri="{BB962C8B-B14F-4D97-AF65-F5344CB8AC3E}">
        <p14:creationId xmlns:p14="http://schemas.microsoft.com/office/powerpoint/2010/main" val="410047278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dirty="0">
                <a:solidFill>
                  <a:srgbClr val="1F497D"/>
                </a:solidFill>
                <a:latin typeface="Verdana" panose="020B0604030504040204" pitchFamily="34" charset="0"/>
                <a:ea typeface="Verdana" panose="020B0604030504040204" pitchFamily="34" charset="0"/>
                <a:cs typeface="Verdana" panose="020B0604030504040204" pitchFamily="34" charset="0"/>
              </a:rPr>
              <a:t>Reflection time</a:t>
            </a:r>
            <a:endParaRPr lang="en-US" sz="3200" dirty="0"/>
          </a:p>
        </p:txBody>
      </p:sp>
      <p:sp>
        <p:nvSpPr>
          <p:cNvPr id="3" name="Content Placeholder 2"/>
          <p:cNvSpPr>
            <a:spLocks noGrp="1"/>
          </p:cNvSpPr>
          <p:nvPr>
            <p:ph idx="1"/>
          </p:nvPr>
        </p:nvSpPr>
        <p:spPr/>
        <p:txBody>
          <a:bodyPr>
            <a:normAutofit/>
          </a:bodyPr>
          <a:lstStyle/>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What are the key strategies</a:t>
            </a:r>
            <a:r>
              <a:rPr lang="en-GB" sz="2400" dirty="0" smtClean="0">
                <a:latin typeface="Verdana" panose="020B0604030504040204" pitchFamily="34" charset="0"/>
                <a:ea typeface="Verdana" panose="020B0604030504040204" pitchFamily="34" charset="0"/>
                <a:cs typeface="Verdana" panose="020B0604030504040204" pitchFamily="34" charset="0"/>
              </a:rPr>
              <a:t>/techniques </a:t>
            </a:r>
            <a:r>
              <a:rPr lang="en-GB" sz="2400" dirty="0">
                <a:latin typeface="Verdana" panose="020B0604030504040204" pitchFamily="34" charset="0"/>
                <a:ea typeface="Verdana" panose="020B0604030504040204" pitchFamily="34" charset="0"/>
                <a:cs typeface="Verdana" panose="020B0604030504040204" pitchFamily="34" charset="0"/>
              </a:rPr>
              <a:t>that will have an impact on your teaching?</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How are you feeling now about teaching film and literature?</a:t>
            </a:r>
          </a:p>
          <a:p>
            <a:pPr marL="0" indent="0">
              <a:buNone/>
            </a:pPr>
            <a:endParaRPr lang="en-GB" sz="2400" dirty="0">
              <a:latin typeface="Verdana" panose="020B0604030504040204" pitchFamily="34" charset="0"/>
              <a:ea typeface="Verdana" panose="020B0604030504040204" pitchFamily="34" charset="0"/>
              <a:cs typeface="Verdana" panose="020B0604030504040204" pitchFamily="34" charset="0"/>
            </a:endParaRPr>
          </a:p>
          <a:p>
            <a:pPr marL="0" indent="0">
              <a:buNone/>
            </a:pPr>
            <a:r>
              <a:rPr lang="en-GB" sz="2400" dirty="0">
                <a:latin typeface="Verdana" panose="020B0604030504040204" pitchFamily="34" charset="0"/>
                <a:ea typeface="Verdana" panose="020B0604030504040204" pitchFamily="34" charset="0"/>
                <a:cs typeface="Verdana" panose="020B0604030504040204" pitchFamily="34" charset="0"/>
              </a:rPr>
              <a:t>What do you need to do to </a:t>
            </a:r>
            <a:r>
              <a:rPr lang="en-GB" sz="2400" dirty="0" smtClean="0">
                <a:latin typeface="Verdana" panose="020B0604030504040204" pitchFamily="34" charset="0"/>
                <a:ea typeface="Verdana" panose="020B0604030504040204" pitchFamily="34" charset="0"/>
                <a:cs typeface="Verdana" panose="020B0604030504040204" pitchFamily="34" charset="0"/>
              </a:rPr>
              <a:t>prepare </a:t>
            </a:r>
            <a:r>
              <a:rPr lang="en-GB" sz="2400" dirty="0">
                <a:latin typeface="Verdana" panose="020B0604030504040204" pitchFamily="34" charset="0"/>
                <a:ea typeface="Verdana" panose="020B0604030504040204" pitchFamily="34" charset="0"/>
                <a:cs typeface="Verdana" panose="020B0604030504040204" pitchFamily="34" charset="0"/>
              </a:rPr>
              <a:t>yourself and your students?</a:t>
            </a:r>
            <a:endParaRPr lang="en-GB" sz="2400" dirty="0"/>
          </a:p>
          <a:p>
            <a:pPr marL="0" indent="0">
              <a:buNone/>
            </a:pPr>
            <a:endParaRPr lang="en-US" sz="2400" dirty="0"/>
          </a:p>
        </p:txBody>
      </p:sp>
    </p:spTree>
    <p:extLst>
      <p:ext uri="{BB962C8B-B14F-4D97-AF65-F5344CB8AC3E}">
        <p14:creationId xmlns:p14="http://schemas.microsoft.com/office/powerpoint/2010/main" val="54718112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GB" sz="3200" b="1" dirty="0">
                <a:solidFill>
                  <a:schemeClr val="tx2"/>
                </a:solidFill>
              </a:rPr>
              <a:t>Support materials for </a:t>
            </a:r>
            <a:r>
              <a:rPr lang="en-GB" sz="3200" b="1" dirty="0" smtClean="0">
                <a:solidFill>
                  <a:schemeClr val="tx2"/>
                </a:solidFill>
              </a:rPr>
              <a:t/>
            </a:r>
            <a:br>
              <a:rPr lang="en-GB" sz="3200" b="1" dirty="0" smtClean="0">
                <a:solidFill>
                  <a:schemeClr val="tx2"/>
                </a:solidFill>
              </a:rPr>
            </a:br>
            <a:r>
              <a:rPr lang="en-GB" sz="3200" b="1" dirty="0" smtClean="0">
                <a:solidFill>
                  <a:schemeClr val="tx2"/>
                </a:solidFill>
              </a:rPr>
              <a:t>Paper </a:t>
            </a:r>
            <a:r>
              <a:rPr lang="en-GB" sz="3200" b="1" dirty="0">
                <a:solidFill>
                  <a:schemeClr val="tx2"/>
                </a:solidFill>
              </a:rPr>
              <a:t>2</a:t>
            </a:r>
            <a:endParaRPr lang="en-US" sz="3200" dirty="0"/>
          </a:p>
        </p:txBody>
      </p:sp>
      <p:sp>
        <p:nvSpPr>
          <p:cNvPr id="3" name="Content Placeholder 2"/>
          <p:cNvSpPr>
            <a:spLocks noGrp="1"/>
          </p:cNvSpPr>
          <p:nvPr>
            <p:ph idx="1"/>
          </p:nvPr>
        </p:nvSpPr>
        <p:spPr/>
        <p:txBody>
          <a:bodyPr>
            <a:normAutofit fontScale="92500"/>
          </a:bodyPr>
          <a:lstStyle/>
          <a:p>
            <a:pPr>
              <a:spcBef>
                <a:spcPts val="900"/>
              </a:spcBef>
              <a:buFont typeface="Arial" charset="0"/>
              <a:buChar char="•"/>
            </a:pPr>
            <a:r>
              <a:rPr lang="en-GB" sz="2400" dirty="0"/>
              <a:t>German essay writing support (</a:t>
            </a:r>
            <a:r>
              <a:rPr lang="en-GB" altLang="en-US" sz="2400" dirty="0">
                <a:latin typeface="Verdana" panose="020B0604030504040204" pitchFamily="34" charset="0"/>
                <a:cs typeface="Myriad Pro" charset="0"/>
              </a:rPr>
              <a:t>Terminology document for literature and films)</a:t>
            </a:r>
          </a:p>
          <a:p>
            <a:pPr>
              <a:spcBef>
                <a:spcPts val="900"/>
              </a:spcBef>
              <a:buFont typeface="Arial" charset="0"/>
              <a:buChar char="•"/>
            </a:pPr>
            <a:r>
              <a:rPr lang="en-GB" sz="2400" dirty="0"/>
              <a:t>How to analyse a text or a film</a:t>
            </a:r>
          </a:p>
          <a:p>
            <a:pPr>
              <a:spcBef>
                <a:spcPts val="900"/>
              </a:spcBef>
              <a:buFont typeface="Arial" charset="0"/>
              <a:buChar char="•"/>
            </a:pPr>
            <a:r>
              <a:rPr lang="en-GB" sz="2400" dirty="0"/>
              <a:t>AS and AL German: Approaches to teaching film</a:t>
            </a:r>
          </a:p>
          <a:p>
            <a:pPr>
              <a:spcBef>
                <a:spcPts val="900"/>
              </a:spcBef>
              <a:buFont typeface="Arial" charset="0"/>
              <a:buChar char="•"/>
            </a:pPr>
            <a:r>
              <a:rPr lang="en-GB" sz="2400" dirty="0"/>
              <a:t>AS and AL German: Approaches to teaching literature</a:t>
            </a:r>
          </a:p>
          <a:p>
            <a:pPr>
              <a:spcBef>
                <a:spcPts val="900"/>
              </a:spcBef>
              <a:buFont typeface="Arial" charset="0"/>
              <a:buChar char="•"/>
            </a:pPr>
            <a:r>
              <a:rPr lang="en-GB" sz="2400" dirty="0"/>
              <a:t>Presentations on literary works and films</a:t>
            </a:r>
          </a:p>
          <a:p>
            <a:pPr marL="0" indent="0">
              <a:buNone/>
            </a:pPr>
            <a:endParaRPr lang="en-US" sz="2400" dirty="0" smtClean="0"/>
          </a:p>
          <a:p>
            <a:pPr marL="0" indent="0">
              <a:buNone/>
            </a:pPr>
            <a:r>
              <a:rPr lang="en-GB" sz="2200" dirty="0">
                <a:hlinkClick r:id="rId3"/>
              </a:rPr>
              <a:t>http://qualifications.pearson.com/en/qualifications/edexcel-a-levels/german-2016.coursematerials.html#filterQuery=Pearson-UK:Category%2FTeaching-and-learning-materials</a:t>
            </a:r>
            <a:endParaRPr lang="en-GB" sz="2200" dirty="0"/>
          </a:p>
          <a:p>
            <a:pPr marL="0" indent="0">
              <a:buNone/>
            </a:pPr>
            <a:endParaRPr lang="en-US" sz="2400" dirty="0"/>
          </a:p>
        </p:txBody>
      </p:sp>
    </p:spTree>
    <p:extLst>
      <p:ext uri="{BB962C8B-B14F-4D97-AF65-F5344CB8AC3E}">
        <p14:creationId xmlns:p14="http://schemas.microsoft.com/office/powerpoint/2010/main" val="2154114050"/>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7028"/>
            <a:ext cx="7505700" cy="880609"/>
          </a:xfrm>
        </p:spPr>
        <p:txBody>
          <a:bodyPr>
            <a:normAutofit fontScale="90000"/>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Supporting you</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endParaRPr lang="en-US" dirty="0"/>
          </a:p>
        </p:txBody>
      </p:sp>
      <p:graphicFrame>
        <p:nvGraphicFramePr>
          <p:cNvPr id="4" name="Content Placeholder 6"/>
          <p:cNvGraphicFramePr>
            <a:graphicFrameLocks noGrp="1"/>
          </p:cNvGraphicFramePr>
          <p:nvPr>
            <p:ph idx="1"/>
          </p:nvPr>
        </p:nvGraphicFramePr>
        <p:xfrm>
          <a:off x="2717762" y="1952071"/>
          <a:ext cx="3528392" cy="3456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249238" y="1583642"/>
            <a:ext cx="3243262" cy="1384995"/>
          </a:xfrm>
          <a:prstGeom prst="rect">
            <a:avLst/>
          </a:prstGeom>
          <a:noFill/>
          <a:ln w="28575">
            <a:solidFill>
              <a:srgbClr val="002060"/>
            </a:solidFill>
          </a:ln>
        </p:spPr>
        <p:txBody>
          <a:bodyPr>
            <a:spAutoFit/>
          </a:bodyPr>
          <a:lstStyle/>
          <a:p>
            <a:pPr>
              <a:defRPr/>
            </a:pPr>
            <a:r>
              <a:rPr lang="en-GB" sz="1400" b="1" dirty="0">
                <a:solidFill>
                  <a:srgbClr val="002060"/>
                </a:solidFill>
                <a:latin typeface="Verdana" panose="020B0604030504040204" pitchFamily="34" charset="0"/>
                <a:ea typeface="Verdana" panose="020B0604030504040204" pitchFamily="34" charset="0"/>
                <a:cs typeface="Verdana" panose="020B0604030504040204" pitchFamily="34" charset="0"/>
              </a:rPr>
              <a:t>Develop</a:t>
            </a:r>
          </a:p>
          <a:p>
            <a:pPr>
              <a:defRPr/>
            </a:pPr>
            <a:r>
              <a:rPr lang="en-GB" sz="1400" b="1" dirty="0">
                <a:latin typeface="Verdana" panose="020B0604030504040204" pitchFamily="34" charset="0"/>
                <a:ea typeface="Verdana" panose="020B0604030504040204" pitchFamily="34" charset="0"/>
                <a:cs typeface="Verdana" panose="020B0604030504040204" pitchFamily="34" charset="0"/>
              </a:rPr>
              <a:t>Free support:</a:t>
            </a:r>
          </a:p>
          <a:p>
            <a:pPr marL="285750" indent="-28575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Getting Ready to Teach events</a:t>
            </a:r>
          </a:p>
          <a:p>
            <a:pPr>
              <a:defRPr/>
            </a:pPr>
            <a:r>
              <a:rPr lang="en-GB" sz="1400" b="1" dirty="0">
                <a:latin typeface="Verdana" panose="020B0604030504040204" pitchFamily="34" charset="0"/>
                <a:ea typeface="Verdana" panose="020B0604030504040204" pitchFamily="34" charset="0"/>
                <a:cs typeface="Verdana" panose="020B0604030504040204" pitchFamily="34" charset="0"/>
              </a:rPr>
              <a:t>Paid-for support:</a:t>
            </a:r>
          </a:p>
          <a:p>
            <a:pPr marL="285750" indent="-28575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Delivering the new </a:t>
            </a:r>
            <a:r>
              <a:rPr lang="en-GB" sz="1400" dirty="0" smtClean="0">
                <a:latin typeface="Verdana" panose="020B0604030504040204" pitchFamily="34" charset="0"/>
                <a:ea typeface="Verdana" panose="020B0604030504040204" pitchFamily="34" charset="0"/>
                <a:cs typeface="Verdana" panose="020B0604030504040204" pitchFamily="34" charset="0"/>
              </a:rPr>
              <a:t>A level specification </a:t>
            </a:r>
            <a:endParaRPr lang="en-GB" sz="1400" dirty="0">
              <a:latin typeface="Verdana" panose="020B0604030504040204" pitchFamily="34" charset="0"/>
              <a:ea typeface="Verdana" panose="020B0604030504040204" pitchFamily="34" charset="0"/>
              <a:cs typeface="Verdana" panose="020B0604030504040204" pitchFamily="34" charset="0"/>
            </a:endParaRPr>
          </a:p>
        </p:txBody>
      </p:sp>
      <p:sp>
        <p:nvSpPr>
          <p:cNvPr id="6" name="TextBox 5"/>
          <p:cNvSpPr txBox="1"/>
          <p:nvPr/>
        </p:nvSpPr>
        <p:spPr>
          <a:xfrm>
            <a:off x="6292153" y="719970"/>
            <a:ext cx="2452916" cy="1600438"/>
          </a:xfrm>
          <a:prstGeom prst="rect">
            <a:avLst/>
          </a:prstGeom>
          <a:noFill/>
          <a:ln w="28575">
            <a:solidFill>
              <a:srgbClr val="002060"/>
            </a:solidFill>
          </a:ln>
        </p:spPr>
        <p:txBody>
          <a:bodyPr wrap="none">
            <a:spAutoFit/>
          </a:bodyPr>
          <a:lstStyle/>
          <a:p>
            <a:pPr>
              <a:defRPr/>
            </a:pPr>
            <a:r>
              <a:rPr lang="en-GB" sz="1400" b="1" dirty="0">
                <a:solidFill>
                  <a:srgbClr val="002060"/>
                </a:solidFill>
                <a:latin typeface="Verdana" panose="020B0604030504040204" pitchFamily="34" charset="0"/>
                <a:ea typeface="Verdana" panose="020B0604030504040204" pitchFamily="34" charset="0"/>
                <a:cs typeface="Verdana" panose="020B0604030504040204" pitchFamily="34" charset="0"/>
              </a:rPr>
              <a:t>Plan</a:t>
            </a:r>
          </a:p>
          <a:p>
            <a:pPr>
              <a:defRPr/>
            </a:pPr>
            <a:r>
              <a:rPr lang="en-GB" sz="1400" b="1" dirty="0">
                <a:latin typeface="Verdana" panose="020B0604030504040204" pitchFamily="34" charset="0"/>
                <a:ea typeface="Verdana" panose="020B0604030504040204" pitchFamily="34" charset="0"/>
                <a:cs typeface="Verdana" panose="020B0604030504040204" pitchFamily="34" charset="0"/>
              </a:rPr>
              <a:t>Free support: </a:t>
            </a:r>
          </a:p>
          <a:p>
            <a:pPr marL="285750" indent="-28575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Course planner</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Schemes </a:t>
            </a:r>
            <a:r>
              <a:rPr lang="en-GB" sz="1400" dirty="0">
                <a:latin typeface="Verdana" panose="020B0604030504040204" pitchFamily="34" charset="0"/>
                <a:ea typeface="Verdana" panose="020B0604030504040204" pitchFamily="34" charset="0"/>
                <a:cs typeface="Verdana" panose="020B0604030504040204" pitchFamily="34" charset="0"/>
              </a:rPr>
              <a:t>of Work</a:t>
            </a:r>
          </a:p>
          <a:p>
            <a:pPr marL="285750" indent="-28575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Getting Started Guide</a:t>
            </a:r>
          </a:p>
          <a:p>
            <a:pPr marL="285750" indent="-28575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Mapping </a:t>
            </a:r>
            <a:r>
              <a:rPr lang="en-GB" sz="1400" dirty="0" smtClean="0">
                <a:latin typeface="Verdana" panose="020B0604030504040204" pitchFamily="34" charset="0"/>
                <a:ea typeface="Verdana" panose="020B0604030504040204" pitchFamily="34" charset="0"/>
                <a:cs typeface="Verdana" panose="020B0604030504040204" pitchFamily="34" charset="0"/>
              </a:rPr>
              <a:t>charts</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Student guides  </a:t>
            </a:r>
            <a:endParaRPr lang="en-GB" sz="1400" dirty="0">
              <a:latin typeface="Verdana" panose="020B0604030504040204" pitchFamily="34" charset="0"/>
              <a:ea typeface="Verdana" panose="020B0604030504040204" pitchFamily="34" charset="0"/>
              <a:cs typeface="Verdana" panose="020B0604030504040204" pitchFamily="34" charset="0"/>
            </a:endParaRPr>
          </a:p>
        </p:txBody>
      </p:sp>
      <p:sp>
        <p:nvSpPr>
          <p:cNvPr id="7" name="TextBox 6"/>
          <p:cNvSpPr txBox="1"/>
          <p:nvPr/>
        </p:nvSpPr>
        <p:spPr>
          <a:xfrm>
            <a:off x="6407846" y="2432861"/>
            <a:ext cx="2735262" cy="3970318"/>
          </a:xfrm>
          <a:prstGeom prst="rect">
            <a:avLst/>
          </a:prstGeom>
          <a:noFill/>
          <a:ln w="28575">
            <a:solidFill>
              <a:srgbClr val="204561"/>
            </a:solidFill>
          </a:ln>
        </p:spPr>
        <p:txBody>
          <a:bodyPr>
            <a:spAutoFit/>
          </a:bodyPr>
          <a:lstStyle/>
          <a:p>
            <a:pPr>
              <a:defRPr/>
            </a:pPr>
            <a:r>
              <a:rPr lang="en-GB" sz="1400" b="1" dirty="0">
                <a:solidFill>
                  <a:srgbClr val="002060"/>
                </a:solidFill>
                <a:latin typeface="Verdana" panose="020B0604030504040204" pitchFamily="34" charset="0"/>
                <a:ea typeface="Verdana" panose="020B0604030504040204" pitchFamily="34" charset="0"/>
                <a:cs typeface="Verdana" panose="020B0604030504040204" pitchFamily="34" charset="0"/>
              </a:rPr>
              <a:t>Teach</a:t>
            </a:r>
          </a:p>
          <a:p>
            <a:pPr>
              <a:defRPr/>
            </a:pPr>
            <a:r>
              <a:rPr lang="en-GB" sz="1400" b="1" dirty="0">
                <a:latin typeface="Verdana" panose="020B0604030504040204" pitchFamily="34" charset="0"/>
                <a:ea typeface="Verdana" panose="020B0604030504040204" pitchFamily="34" charset="0"/>
                <a:cs typeface="Verdana" panose="020B0604030504040204" pitchFamily="34" charset="0"/>
              </a:rPr>
              <a:t>Free support</a:t>
            </a:r>
            <a:r>
              <a:rPr lang="en-GB" sz="1400" b="1" dirty="0" smtClean="0">
                <a:latin typeface="Verdana" panose="020B0604030504040204" pitchFamily="34" charset="0"/>
                <a:ea typeface="Verdana" panose="020B0604030504040204" pitchFamily="34" charset="0"/>
                <a:cs typeface="Verdana" panose="020B0604030504040204" pitchFamily="34" charset="0"/>
              </a:rPr>
              <a:t>:</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Guides on approaches to teaching film &amp; literature</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Essay writing support  </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How to develop research skills</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How to analyse a text or a film</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List of useful websites </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Ideas for independent research projects</a:t>
            </a:r>
            <a:endParaRPr lang="en-GB" sz="1400" dirty="0">
              <a:latin typeface="Verdana" panose="020B0604030504040204" pitchFamily="34" charset="0"/>
              <a:ea typeface="Verdana" panose="020B0604030504040204" pitchFamily="34" charset="0"/>
              <a:cs typeface="Verdana" panose="020B0604030504040204" pitchFamily="34" charset="0"/>
            </a:endParaRPr>
          </a:p>
          <a:p>
            <a:pPr>
              <a:defRPr/>
            </a:pPr>
            <a:r>
              <a:rPr lang="en-GB" sz="1400" b="1" dirty="0" smtClean="0">
                <a:latin typeface="Verdana" panose="020B0604030504040204" pitchFamily="34" charset="0"/>
                <a:ea typeface="Verdana" panose="020B0604030504040204" pitchFamily="34" charset="0"/>
                <a:cs typeface="Verdana" panose="020B0604030504040204" pitchFamily="34" charset="0"/>
              </a:rPr>
              <a:t>Other published resources*:</a:t>
            </a:r>
            <a:endParaRPr lang="en-GB" sz="1400" b="1"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Edexcel A level German (includes AS) Student Book and Digital resources </a:t>
            </a:r>
            <a:endParaRPr lang="en-GB" sz="1400" dirty="0">
              <a:latin typeface="Verdana" panose="020B0604030504040204" pitchFamily="34" charset="0"/>
              <a:ea typeface="Verdana" panose="020B0604030504040204" pitchFamily="34" charset="0"/>
              <a:cs typeface="Verdana" panose="020B0604030504040204" pitchFamily="34" charset="0"/>
            </a:endParaRPr>
          </a:p>
        </p:txBody>
      </p:sp>
      <p:sp>
        <p:nvSpPr>
          <p:cNvPr id="8" name="TextBox 7"/>
          <p:cNvSpPr txBox="1"/>
          <p:nvPr/>
        </p:nvSpPr>
        <p:spPr>
          <a:xfrm>
            <a:off x="249238" y="4167569"/>
            <a:ext cx="2422525" cy="1815882"/>
          </a:xfrm>
          <a:prstGeom prst="rect">
            <a:avLst/>
          </a:prstGeom>
          <a:noFill/>
          <a:ln w="28575">
            <a:solidFill>
              <a:srgbClr val="002060"/>
            </a:solidFill>
          </a:ln>
        </p:spPr>
        <p:txBody>
          <a:bodyPr>
            <a:spAutoFit/>
          </a:bodyPr>
          <a:lstStyle/>
          <a:p>
            <a:pPr>
              <a:defRPr/>
            </a:pPr>
            <a:r>
              <a:rPr lang="en-GB" sz="1400" b="1" dirty="0">
                <a:solidFill>
                  <a:srgbClr val="002060"/>
                </a:solidFill>
                <a:latin typeface="Verdana" panose="020B0604030504040204" pitchFamily="34" charset="0"/>
                <a:ea typeface="Verdana" panose="020B0604030504040204" pitchFamily="34" charset="0"/>
                <a:cs typeface="Verdana" panose="020B0604030504040204" pitchFamily="34" charset="0"/>
              </a:rPr>
              <a:t>Track &amp; Assess</a:t>
            </a:r>
          </a:p>
          <a:p>
            <a:pPr>
              <a:defRPr/>
            </a:pPr>
            <a:r>
              <a:rPr lang="en-GB" sz="1400" b="1" dirty="0">
                <a:latin typeface="Verdana" panose="020B0604030504040204" pitchFamily="34" charset="0"/>
                <a:ea typeface="Verdana" panose="020B0604030504040204" pitchFamily="34" charset="0"/>
                <a:cs typeface="Verdana" panose="020B0604030504040204" pitchFamily="34" charset="0"/>
              </a:rPr>
              <a:t>Free support:</a:t>
            </a:r>
          </a:p>
          <a:p>
            <a:pPr marL="342900" indent="-34290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Specimen papers</a:t>
            </a:r>
          </a:p>
          <a:p>
            <a:pPr marL="342900" indent="-34290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Student exemplars</a:t>
            </a:r>
          </a:p>
          <a:p>
            <a:pPr marL="342900" indent="-34290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Video on conducting the speaking assessment</a:t>
            </a:r>
          </a:p>
          <a:p>
            <a:pPr marL="342900" indent="-342900">
              <a:buFont typeface="Arial" panose="020B0604020202020204" pitchFamily="34" charset="0"/>
              <a:buChar char="•"/>
              <a:defRPr/>
            </a:pPr>
            <a:r>
              <a:rPr lang="en-GB" sz="1400" dirty="0" err="1" smtClean="0">
                <a:latin typeface="Verdana" panose="020B0604030504040204" pitchFamily="34" charset="0"/>
                <a:ea typeface="Verdana" panose="020B0604030504040204" pitchFamily="34" charset="0"/>
                <a:cs typeface="Verdana" panose="020B0604030504040204" pitchFamily="34" charset="0"/>
              </a:rPr>
              <a:t>ResultsPlus</a:t>
            </a:r>
            <a:endParaRPr lang="en-GB" sz="1400" dirty="0">
              <a:latin typeface="Verdana" panose="020B0604030504040204" pitchFamily="34" charset="0"/>
              <a:ea typeface="Verdana" panose="020B0604030504040204" pitchFamily="34" charset="0"/>
              <a:cs typeface="Verdana" panose="020B0604030504040204" pitchFamily="34" charset="0"/>
            </a:endParaRPr>
          </a:p>
        </p:txBody>
      </p:sp>
      <p:sp>
        <p:nvSpPr>
          <p:cNvPr id="9" name="Rectangle 8"/>
          <p:cNvSpPr/>
          <p:nvPr/>
        </p:nvSpPr>
        <p:spPr>
          <a:xfrm>
            <a:off x="249238" y="6009462"/>
            <a:ext cx="5859624" cy="415498"/>
          </a:xfrm>
          <a:prstGeom prst="rect">
            <a:avLst/>
          </a:prstGeom>
        </p:spPr>
        <p:txBody>
          <a:bodyPr wrap="square">
            <a:spAutoFit/>
          </a:bodyPr>
          <a:lstStyle/>
          <a:p>
            <a:r>
              <a:rPr lang="en-US" altLang="en-US" sz="1050" dirty="0">
                <a:solidFill>
                  <a:srgbClr val="FF0000"/>
                </a:solidFill>
                <a:latin typeface="Verdana" panose="020B0604030504040204" pitchFamily="34" charset="0"/>
              </a:rPr>
              <a:t>These resources have not yet been endorsed.</a:t>
            </a:r>
          </a:p>
          <a:p>
            <a:r>
              <a:rPr lang="en-GB" altLang="en-US" sz="1050" dirty="0">
                <a:solidFill>
                  <a:srgbClr val="FF0000"/>
                </a:solidFill>
                <a:latin typeface="Verdana" panose="020B0604030504040204" pitchFamily="34" charset="0"/>
              </a:rPr>
              <a:t>*You do not have to purchase any resources to deliver our qualifications.</a:t>
            </a:r>
          </a:p>
        </p:txBody>
      </p:sp>
    </p:spTree>
    <p:extLst>
      <p:ext uri="{BB962C8B-B14F-4D97-AF65-F5344CB8AC3E}">
        <p14:creationId xmlns:p14="http://schemas.microsoft.com/office/powerpoint/2010/main" val="332082023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Planning support</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endParaRPr lang="en-US" dirty="0"/>
          </a:p>
        </p:txBody>
      </p:sp>
      <p:graphicFrame>
        <p:nvGraphicFramePr>
          <p:cNvPr id="5" name="Content Placeholder 6"/>
          <p:cNvGraphicFramePr>
            <a:graphicFrameLocks/>
          </p:cNvGraphicFramePr>
          <p:nvPr>
            <p:extLst>
              <p:ext uri="{D42A27DB-BD31-4B8C-83A1-F6EECF244321}">
                <p14:modId xmlns:p14="http://schemas.microsoft.com/office/powerpoint/2010/main" val="226107673"/>
              </p:ext>
            </p:extLst>
          </p:nvPr>
        </p:nvGraphicFramePr>
        <p:xfrm>
          <a:off x="683568" y="1895325"/>
          <a:ext cx="3528392" cy="3456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4913009" y="2068053"/>
            <a:ext cx="2730235" cy="2031325"/>
          </a:xfrm>
          <a:prstGeom prst="rect">
            <a:avLst/>
          </a:prstGeom>
          <a:noFill/>
          <a:ln w="28575">
            <a:solidFill>
              <a:srgbClr val="002060"/>
            </a:solidFill>
          </a:ln>
        </p:spPr>
        <p:txBody>
          <a:bodyPr wrap="none">
            <a:spAutoFit/>
          </a:bodyPr>
          <a:lstStyle/>
          <a:p>
            <a:pPr>
              <a:defRPr/>
            </a:pPr>
            <a:r>
              <a:rPr lang="en-GB" sz="1600" b="1" dirty="0">
                <a:latin typeface="Verdana" panose="020B0604030504040204" pitchFamily="34" charset="0"/>
                <a:ea typeface="Verdana" panose="020B0604030504040204" pitchFamily="34" charset="0"/>
                <a:cs typeface="Verdana" panose="020B0604030504040204" pitchFamily="34" charset="0"/>
              </a:rPr>
              <a:t>Free support: </a:t>
            </a:r>
          </a:p>
          <a:p>
            <a:pPr>
              <a:defRPr/>
            </a:pPr>
            <a:endParaRPr lang="en-GB" sz="1600" b="1"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GB" sz="1600" dirty="0">
                <a:latin typeface="Verdana" panose="020B0604030504040204" pitchFamily="34" charset="0"/>
                <a:ea typeface="Verdana" panose="020B0604030504040204" pitchFamily="34" charset="0"/>
                <a:cs typeface="Verdana" panose="020B0604030504040204" pitchFamily="34" charset="0"/>
              </a:rPr>
              <a:t>Course planner</a:t>
            </a:r>
          </a:p>
          <a:p>
            <a:pPr marL="285750" indent="-285750">
              <a:buFont typeface="Arial" panose="020B0604020202020204" pitchFamily="34" charset="0"/>
              <a:buChar char="•"/>
              <a:defRPr/>
            </a:pPr>
            <a:r>
              <a:rPr lang="en-GB" sz="1600" dirty="0" smtClean="0">
                <a:latin typeface="Verdana" panose="020B0604030504040204" pitchFamily="34" charset="0"/>
                <a:ea typeface="Verdana" panose="020B0604030504040204" pitchFamily="34" charset="0"/>
                <a:cs typeface="Verdana" panose="020B0604030504040204" pitchFamily="34" charset="0"/>
              </a:rPr>
              <a:t>Schemes </a:t>
            </a:r>
            <a:r>
              <a:rPr lang="en-GB" sz="1600" dirty="0">
                <a:latin typeface="Verdana" panose="020B0604030504040204" pitchFamily="34" charset="0"/>
                <a:ea typeface="Verdana" panose="020B0604030504040204" pitchFamily="34" charset="0"/>
                <a:cs typeface="Verdana" panose="020B0604030504040204" pitchFamily="34" charset="0"/>
              </a:rPr>
              <a:t>of Work</a:t>
            </a:r>
          </a:p>
          <a:p>
            <a:pPr marL="285750" indent="-285750">
              <a:buFont typeface="Arial" panose="020B0604020202020204" pitchFamily="34" charset="0"/>
              <a:buChar char="•"/>
              <a:defRPr/>
            </a:pPr>
            <a:r>
              <a:rPr lang="en-GB" sz="1600" dirty="0">
                <a:latin typeface="Verdana" panose="020B0604030504040204" pitchFamily="34" charset="0"/>
                <a:ea typeface="Verdana" panose="020B0604030504040204" pitchFamily="34" charset="0"/>
                <a:cs typeface="Verdana" panose="020B0604030504040204" pitchFamily="34" charset="0"/>
              </a:rPr>
              <a:t>Getting Started Guide</a:t>
            </a:r>
          </a:p>
          <a:p>
            <a:pPr marL="285750" indent="-285750">
              <a:buFont typeface="Arial" panose="020B0604020202020204" pitchFamily="34" charset="0"/>
              <a:buChar char="•"/>
              <a:defRPr/>
            </a:pPr>
            <a:r>
              <a:rPr lang="en-GB" sz="1600" dirty="0">
                <a:latin typeface="Verdana" panose="020B0604030504040204" pitchFamily="34" charset="0"/>
                <a:ea typeface="Verdana" panose="020B0604030504040204" pitchFamily="34" charset="0"/>
                <a:cs typeface="Verdana" panose="020B0604030504040204" pitchFamily="34" charset="0"/>
              </a:rPr>
              <a:t>Mapping charts </a:t>
            </a:r>
            <a:endParaRPr lang="en-GB" sz="1600" dirty="0" smtClean="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GB" sz="1600" dirty="0" smtClean="0">
                <a:latin typeface="Verdana" panose="020B0604030504040204" pitchFamily="34" charset="0"/>
                <a:ea typeface="Verdana" panose="020B0604030504040204" pitchFamily="34" charset="0"/>
                <a:cs typeface="Verdana" panose="020B0604030504040204" pitchFamily="34" charset="0"/>
              </a:rPr>
              <a:t>Student guides </a:t>
            </a:r>
            <a:endParaRPr lang="en-GB" sz="1600"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endParaRPr lang="en-GB" sz="1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180693077"/>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Teaching support</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endParaRPr lang="en-US" dirty="0"/>
          </a:p>
        </p:txBody>
      </p:sp>
      <p:graphicFrame>
        <p:nvGraphicFramePr>
          <p:cNvPr id="4" name="Content Placeholder 6"/>
          <p:cNvGraphicFramePr>
            <a:graphicFrameLocks noGrp="1"/>
          </p:cNvGraphicFramePr>
          <p:nvPr>
            <p:ph idx="1"/>
          </p:nvPr>
        </p:nvGraphicFramePr>
        <p:xfrm>
          <a:off x="420863" y="1583730"/>
          <a:ext cx="3528392" cy="3456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4932532" y="1227756"/>
            <a:ext cx="2735262" cy="3108543"/>
          </a:xfrm>
          <a:prstGeom prst="rect">
            <a:avLst/>
          </a:prstGeom>
          <a:noFill/>
          <a:ln w="28575">
            <a:solidFill>
              <a:srgbClr val="204561"/>
            </a:solidFill>
          </a:ln>
        </p:spPr>
        <p:txBody>
          <a:bodyPr>
            <a:spAutoFit/>
          </a:bodyPr>
          <a:lstStyle/>
          <a:p>
            <a:pPr>
              <a:defRPr/>
            </a:pPr>
            <a:r>
              <a:rPr lang="en-GB" sz="1400" b="1" dirty="0" smtClean="0">
                <a:latin typeface="Verdana" panose="020B0604030504040204" pitchFamily="34" charset="0"/>
                <a:ea typeface="Verdana" panose="020B0604030504040204" pitchFamily="34" charset="0"/>
                <a:cs typeface="Verdana" panose="020B0604030504040204" pitchFamily="34" charset="0"/>
              </a:rPr>
              <a:t>Free </a:t>
            </a:r>
            <a:r>
              <a:rPr lang="en-GB" sz="1400" b="1" dirty="0">
                <a:latin typeface="Verdana" panose="020B0604030504040204" pitchFamily="34" charset="0"/>
                <a:ea typeface="Verdana" panose="020B0604030504040204" pitchFamily="34" charset="0"/>
                <a:cs typeface="Verdana" panose="020B0604030504040204" pitchFamily="34" charset="0"/>
              </a:rPr>
              <a:t>support</a:t>
            </a:r>
            <a:r>
              <a:rPr lang="en-GB" sz="1400" b="1" dirty="0" smtClean="0">
                <a:latin typeface="Verdana" panose="020B0604030504040204" pitchFamily="34" charset="0"/>
                <a:ea typeface="Verdana" panose="020B0604030504040204" pitchFamily="34" charset="0"/>
                <a:cs typeface="Verdana" panose="020B0604030504040204" pitchFamily="34" charset="0"/>
              </a:rPr>
              <a:t>:</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Guides on approaches to teaching film &amp; literature</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Essay writing support (including presentations on literary works and films)</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How to develop research skills</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How to analyse a text or a film</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List of useful websites </a:t>
            </a:r>
          </a:p>
          <a:p>
            <a:pPr marL="285750" indent="-285750">
              <a:buFont typeface="Arial" panose="020B0604020202020204" pitchFamily="34" charset="0"/>
              <a:buChar char="•"/>
              <a:defRPr/>
            </a:pPr>
            <a:r>
              <a:rPr lang="en-GB" sz="1400" dirty="0" smtClean="0">
                <a:latin typeface="Verdana" panose="020B0604030504040204" pitchFamily="34" charset="0"/>
                <a:ea typeface="Verdana" panose="020B0604030504040204" pitchFamily="34" charset="0"/>
                <a:cs typeface="Verdana" panose="020B0604030504040204" pitchFamily="34" charset="0"/>
              </a:rPr>
              <a:t>Ideas for independent research projects</a:t>
            </a:r>
            <a:endParaRPr lang="en-GB" sz="1400" dirty="0">
              <a:latin typeface="Verdana" panose="020B0604030504040204" pitchFamily="34" charset="0"/>
              <a:ea typeface="Verdana" panose="020B0604030504040204" pitchFamily="34" charset="0"/>
              <a:cs typeface="Verdana" panose="020B0604030504040204" pitchFamily="34" charset="0"/>
            </a:endParaRPr>
          </a:p>
        </p:txBody>
      </p:sp>
      <p:sp>
        <p:nvSpPr>
          <p:cNvPr id="6" name="Rectangle 5"/>
          <p:cNvSpPr/>
          <p:nvPr/>
        </p:nvSpPr>
        <p:spPr>
          <a:xfrm>
            <a:off x="155932" y="5897495"/>
            <a:ext cx="5859624" cy="415498"/>
          </a:xfrm>
          <a:prstGeom prst="rect">
            <a:avLst/>
          </a:prstGeom>
        </p:spPr>
        <p:txBody>
          <a:bodyPr wrap="square">
            <a:spAutoFit/>
          </a:bodyPr>
          <a:lstStyle/>
          <a:p>
            <a:r>
              <a:rPr lang="en-US" altLang="en-US" sz="1050" dirty="0">
                <a:solidFill>
                  <a:srgbClr val="FF0000"/>
                </a:solidFill>
                <a:latin typeface="Verdana" panose="020B0604030504040204" pitchFamily="34" charset="0"/>
              </a:rPr>
              <a:t>These resources have not yet been endorsed.</a:t>
            </a:r>
          </a:p>
          <a:p>
            <a:r>
              <a:rPr lang="en-GB" altLang="en-US" sz="1050" dirty="0">
                <a:solidFill>
                  <a:srgbClr val="FF0000"/>
                </a:solidFill>
                <a:latin typeface="Verdana" panose="020B0604030504040204" pitchFamily="34" charset="0"/>
              </a:rPr>
              <a:t>*You do not have to purchase any resources to deliver our qualifications.</a:t>
            </a:r>
          </a:p>
        </p:txBody>
      </p:sp>
      <p:sp>
        <p:nvSpPr>
          <p:cNvPr id="7" name="TextBox 6"/>
          <p:cNvSpPr txBox="1"/>
          <p:nvPr/>
        </p:nvSpPr>
        <p:spPr>
          <a:xfrm>
            <a:off x="4932532" y="4501182"/>
            <a:ext cx="2735262" cy="1384995"/>
          </a:xfrm>
          <a:prstGeom prst="rect">
            <a:avLst/>
          </a:prstGeom>
          <a:noFill/>
          <a:ln w="28575">
            <a:solidFill>
              <a:srgbClr val="002060"/>
            </a:solidFill>
          </a:ln>
        </p:spPr>
        <p:txBody>
          <a:bodyPr wrap="square">
            <a:spAutoFit/>
          </a:bodyPr>
          <a:lstStyle/>
          <a:p>
            <a:pPr>
              <a:defRPr/>
            </a:pPr>
            <a:r>
              <a:rPr lang="en-GB" sz="1400" b="1" dirty="0" smtClean="0">
                <a:latin typeface="Verdana" panose="020B0604030504040204" pitchFamily="34" charset="0"/>
                <a:ea typeface="Verdana" panose="020B0604030504040204" pitchFamily="34" charset="0"/>
                <a:cs typeface="Verdana" panose="020B0604030504040204" pitchFamily="34" charset="0"/>
              </a:rPr>
              <a:t>Other </a:t>
            </a:r>
            <a:r>
              <a:rPr lang="en-GB" sz="1400" b="1" dirty="0">
                <a:latin typeface="Verdana" panose="020B0604030504040204" pitchFamily="34" charset="0"/>
                <a:ea typeface="Verdana" panose="020B0604030504040204" pitchFamily="34" charset="0"/>
                <a:cs typeface="Verdana" panose="020B0604030504040204" pitchFamily="34" charset="0"/>
              </a:rPr>
              <a:t>published resources*:</a:t>
            </a:r>
          </a:p>
          <a:p>
            <a:pPr marL="285750" indent="-28575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Edexcel A level </a:t>
            </a:r>
            <a:r>
              <a:rPr lang="en-GB" sz="1400" dirty="0" smtClean="0">
                <a:latin typeface="Verdana" panose="020B0604030504040204" pitchFamily="34" charset="0"/>
                <a:ea typeface="Verdana" panose="020B0604030504040204" pitchFamily="34" charset="0"/>
                <a:cs typeface="Verdana" panose="020B0604030504040204" pitchFamily="34" charset="0"/>
              </a:rPr>
              <a:t>German (includes </a:t>
            </a:r>
            <a:r>
              <a:rPr lang="en-GB" sz="1400" dirty="0">
                <a:latin typeface="Verdana" panose="020B0604030504040204" pitchFamily="34" charset="0"/>
                <a:ea typeface="Verdana" panose="020B0604030504040204" pitchFamily="34" charset="0"/>
                <a:cs typeface="Verdana" panose="020B0604030504040204" pitchFamily="34" charset="0"/>
              </a:rPr>
              <a:t>AS) Student </a:t>
            </a:r>
            <a:r>
              <a:rPr lang="en-GB" sz="1400" dirty="0" smtClean="0">
                <a:latin typeface="Verdana" panose="020B0604030504040204" pitchFamily="34" charset="0"/>
                <a:ea typeface="Verdana" panose="020B0604030504040204" pitchFamily="34" charset="0"/>
                <a:cs typeface="Verdana" panose="020B0604030504040204" pitchFamily="34" charset="0"/>
              </a:rPr>
              <a:t>Book </a:t>
            </a:r>
            <a:r>
              <a:rPr lang="en-GB" sz="1400" dirty="0">
                <a:latin typeface="Verdana" panose="020B0604030504040204" pitchFamily="34" charset="0"/>
                <a:ea typeface="Verdana" panose="020B0604030504040204" pitchFamily="34" charset="0"/>
                <a:cs typeface="Verdana" panose="020B0604030504040204" pitchFamily="34" charset="0"/>
              </a:rPr>
              <a:t>and Digital resources </a:t>
            </a:r>
          </a:p>
        </p:txBody>
      </p:sp>
    </p:spTree>
    <p:extLst>
      <p:ext uri="{BB962C8B-B14F-4D97-AF65-F5344CB8AC3E}">
        <p14:creationId xmlns:p14="http://schemas.microsoft.com/office/powerpoint/2010/main" val="3357769207"/>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244600"/>
            <a:ext cx="8229600" cy="609600"/>
          </a:xfrm>
        </p:spPr>
        <p:txBody>
          <a:bodyPr>
            <a:normAutofit fontScale="90000"/>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Tracking and assessment </a:t>
            </a: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br>
            <a:r>
              <a:rPr lang="en-GB" b="1" dirty="0" smtClean="0">
                <a:solidFill>
                  <a:srgbClr val="1F497D"/>
                </a:solidFill>
                <a:latin typeface="Verdana" panose="020B0604030504040204" pitchFamily="34" charset="0"/>
                <a:ea typeface="Verdana" panose="020B0604030504040204" pitchFamily="34" charset="0"/>
                <a:cs typeface="Verdana" panose="020B0604030504040204" pitchFamily="34" charset="0"/>
              </a:rPr>
              <a:t>support</a:t>
            </a:r>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endParaRPr lang="en-US" dirty="0"/>
          </a:p>
        </p:txBody>
      </p:sp>
      <p:graphicFrame>
        <p:nvGraphicFramePr>
          <p:cNvPr id="4" name="Content Placeholder 6"/>
          <p:cNvGraphicFramePr>
            <a:graphicFrameLocks noGrp="1"/>
          </p:cNvGraphicFramePr>
          <p:nvPr>
            <p:ph idx="1"/>
            <p:extLst>
              <p:ext uri="{D42A27DB-BD31-4B8C-83A1-F6EECF244321}">
                <p14:modId xmlns:p14="http://schemas.microsoft.com/office/powerpoint/2010/main" val="1723961535"/>
              </p:ext>
            </p:extLst>
          </p:nvPr>
        </p:nvGraphicFramePr>
        <p:xfrm>
          <a:off x="891324" y="2253343"/>
          <a:ext cx="3528392" cy="3456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4867891" y="2753982"/>
            <a:ext cx="2422525" cy="1600438"/>
          </a:xfrm>
          <a:prstGeom prst="rect">
            <a:avLst/>
          </a:prstGeom>
          <a:noFill/>
          <a:ln w="28575">
            <a:solidFill>
              <a:srgbClr val="002060"/>
            </a:solidFill>
          </a:ln>
        </p:spPr>
        <p:txBody>
          <a:bodyPr>
            <a:spAutoFit/>
          </a:bodyPr>
          <a:lstStyle/>
          <a:p>
            <a:pPr>
              <a:defRPr/>
            </a:pPr>
            <a:r>
              <a:rPr lang="en-GB" sz="1400" b="1" dirty="0" smtClean="0">
                <a:latin typeface="Verdana" panose="020B0604030504040204" pitchFamily="34" charset="0"/>
                <a:ea typeface="Verdana" panose="020B0604030504040204" pitchFamily="34" charset="0"/>
                <a:cs typeface="Verdana" panose="020B0604030504040204" pitchFamily="34" charset="0"/>
              </a:rPr>
              <a:t>Free </a:t>
            </a:r>
            <a:r>
              <a:rPr lang="en-GB" sz="1400" b="1" dirty="0">
                <a:latin typeface="Verdana" panose="020B0604030504040204" pitchFamily="34" charset="0"/>
                <a:ea typeface="Verdana" panose="020B0604030504040204" pitchFamily="34" charset="0"/>
                <a:cs typeface="Verdana" panose="020B0604030504040204" pitchFamily="34" charset="0"/>
              </a:rPr>
              <a:t>support:</a:t>
            </a:r>
          </a:p>
          <a:p>
            <a:pPr marL="342900" indent="-34290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Specimen papers</a:t>
            </a:r>
          </a:p>
          <a:p>
            <a:pPr marL="342900" indent="-34290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Student exemplars</a:t>
            </a:r>
          </a:p>
          <a:p>
            <a:pPr marL="342900" indent="-342900">
              <a:buFont typeface="Arial" panose="020B0604020202020204" pitchFamily="34" charset="0"/>
              <a:buChar char="•"/>
              <a:defRPr/>
            </a:pPr>
            <a:r>
              <a:rPr lang="en-GB" sz="1400" dirty="0">
                <a:latin typeface="Verdana" panose="020B0604030504040204" pitchFamily="34" charset="0"/>
                <a:ea typeface="Verdana" panose="020B0604030504040204" pitchFamily="34" charset="0"/>
                <a:cs typeface="Verdana" panose="020B0604030504040204" pitchFamily="34" charset="0"/>
              </a:rPr>
              <a:t>Video on conducting the speaking assessment</a:t>
            </a:r>
          </a:p>
          <a:p>
            <a:pPr marL="342900" indent="-342900">
              <a:buFont typeface="Arial" panose="020B0604020202020204" pitchFamily="34" charset="0"/>
              <a:buChar char="•"/>
              <a:defRPr/>
            </a:pPr>
            <a:r>
              <a:rPr lang="en-GB" sz="1400" dirty="0" err="1" smtClean="0">
                <a:latin typeface="Verdana" panose="020B0604030504040204" pitchFamily="34" charset="0"/>
                <a:ea typeface="Verdana" panose="020B0604030504040204" pitchFamily="34" charset="0"/>
                <a:cs typeface="Verdana" panose="020B0604030504040204" pitchFamily="34" charset="0"/>
              </a:rPr>
              <a:t>ResultsPlus</a:t>
            </a:r>
            <a:endParaRPr lang="en-GB" sz="1400" dirty="0">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641375756"/>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200" b="1" dirty="0" err="1">
                <a:solidFill>
                  <a:srgbClr val="1F497D"/>
                </a:solidFill>
                <a:latin typeface="Verdana" panose="020B0604030504040204" pitchFamily="34" charset="0"/>
                <a:cs typeface="Myriad Pro" charset="0"/>
              </a:rPr>
              <a:t>ResultsPlus</a:t>
            </a:r>
            <a:endParaRPr lang="en-US" sz="3200" dirty="0"/>
          </a:p>
        </p:txBody>
      </p:sp>
      <p:sp>
        <p:nvSpPr>
          <p:cNvPr id="3" name="Content Placeholder 2"/>
          <p:cNvSpPr>
            <a:spLocks noGrp="1"/>
          </p:cNvSpPr>
          <p:nvPr>
            <p:ph idx="1"/>
          </p:nvPr>
        </p:nvSpPr>
        <p:spPr>
          <a:xfrm>
            <a:off x="457200" y="2159000"/>
            <a:ext cx="8229600" cy="3967163"/>
          </a:xfrm>
        </p:spPr>
        <p:txBody>
          <a:bodyPr>
            <a:normAutofit/>
          </a:bodyPr>
          <a:lstStyle/>
          <a:p>
            <a:r>
              <a:rPr lang="en-US" altLang="en-US" sz="2400" dirty="0" err="1">
                <a:latin typeface="Verdana" panose="020B0604030504040204" pitchFamily="34" charset="0"/>
                <a:cs typeface="Myriad Pro" charset="0"/>
              </a:rPr>
              <a:t>ResultsPlus</a:t>
            </a:r>
            <a:r>
              <a:rPr lang="en-US" altLang="en-US" sz="2400" dirty="0">
                <a:latin typeface="Verdana" panose="020B0604030504040204" pitchFamily="34" charset="0"/>
                <a:cs typeface="Myriad Pro" charset="0"/>
              </a:rPr>
              <a:t> provides the most detailed analysis available of your students’ exam performance. This free online service helps you identify topics and skills where students could benefit from further learning, helping them gain a deeper understanding of languages.</a:t>
            </a:r>
          </a:p>
          <a:p>
            <a:endParaRPr lang="en-US" sz="2400" dirty="0"/>
          </a:p>
        </p:txBody>
      </p:sp>
    </p:spTree>
    <p:extLst>
      <p:ext uri="{BB962C8B-B14F-4D97-AF65-F5344CB8AC3E}">
        <p14:creationId xmlns:p14="http://schemas.microsoft.com/office/powerpoint/2010/main" val="3006483659"/>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8229600" cy="762000"/>
          </a:xfrm>
        </p:spPr>
        <p:txBody>
          <a:bodyPr>
            <a:noAutofit/>
          </a:bodyPr>
          <a:lstStyle/>
          <a:p>
            <a: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t>Supporting you</a:t>
            </a:r>
            <a:br>
              <a:rPr lang="en-GB" b="1" dirty="0">
                <a:solidFill>
                  <a:srgbClr val="1F497D"/>
                </a:solidFill>
                <a:latin typeface="Verdana" panose="020B0604030504040204" pitchFamily="34" charset="0"/>
                <a:ea typeface="Verdana" panose="020B0604030504040204" pitchFamily="34" charset="0"/>
                <a:cs typeface="Verdana" panose="020B0604030504040204" pitchFamily="34" charset="0"/>
              </a:rPr>
            </a:br>
            <a:endParaRPr lang="en-US" dirty="0"/>
          </a:p>
        </p:txBody>
      </p:sp>
      <p:graphicFrame>
        <p:nvGraphicFramePr>
          <p:cNvPr id="4" name="Content Placeholder 6"/>
          <p:cNvGraphicFramePr>
            <a:graphicFrameLocks/>
          </p:cNvGraphicFramePr>
          <p:nvPr>
            <p:extLst>
              <p:ext uri="{D42A27DB-BD31-4B8C-83A1-F6EECF244321}">
                <p14:modId xmlns:p14="http://schemas.microsoft.com/office/powerpoint/2010/main" val="713021192"/>
              </p:ext>
            </p:extLst>
          </p:nvPr>
        </p:nvGraphicFramePr>
        <p:xfrm>
          <a:off x="420080" y="1862960"/>
          <a:ext cx="3528392" cy="34563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p:cNvSpPr txBox="1"/>
          <p:nvPr/>
        </p:nvSpPr>
        <p:spPr>
          <a:xfrm>
            <a:off x="4204770" y="1747830"/>
            <a:ext cx="3243262" cy="1076325"/>
          </a:xfrm>
          <a:prstGeom prst="rect">
            <a:avLst/>
          </a:prstGeom>
          <a:noFill/>
          <a:ln w="28575">
            <a:solidFill>
              <a:srgbClr val="002060"/>
            </a:solidFill>
          </a:ln>
        </p:spPr>
        <p:txBody>
          <a:bodyPr>
            <a:spAutoFit/>
          </a:bodyPr>
          <a:lstStyle/>
          <a:p>
            <a:pPr>
              <a:defRPr/>
            </a:pPr>
            <a:r>
              <a:rPr lang="en-GB" sz="1600" b="1" dirty="0">
                <a:latin typeface="Verdana" panose="020B0604030504040204" pitchFamily="34" charset="0"/>
                <a:ea typeface="Verdana" panose="020B0604030504040204" pitchFamily="34" charset="0"/>
                <a:cs typeface="Verdana" panose="020B0604030504040204" pitchFamily="34" charset="0"/>
              </a:rPr>
              <a:t>Free support:</a:t>
            </a:r>
          </a:p>
          <a:p>
            <a:pPr>
              <a:defRPr/>
            </a:pPr>
            <a:endParaRPr lang="en-GB" sz="1600" b="1"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GB" sz="1600" dirty="0">
                <a:latin typeface="Verdana" panose="020B0604030504040204" pitchFamily="34" charset="0"/>
                <a:ea typeface="Verdana" panose="020B0604030504040204" pitchFamily="34" charset="0"/>
                <a:cs typeface="Verdana" panose="020B0604030504040204" pitchFamily="34" charset="0"/>
              </a:rPr>
              <a:t>Getting Ready to Teach events</a:t>
            </a:r>
          </a:p>
        </p:txBody>
      </p:sp>
      <p:sp>
        <p:nvSpPr>
          <p:cNvPr id="6" name="TextBox 5"/>
          <p:cNvSpPr txBox="1"/>
          <p:nvPr/>
        </p:nvSpPr>
        <p:spPr>
          <a:xfrm>
            <a:off x="5333773" y="3101046"/>
            <a:ext cx="3243263" cy="1077218"/>
          </a:xfrm>
          <a:prstGeom prst="rect">
            <a:avLst/>
          </a:prstGeom>
          <a:noFill/>
          <a:ln w="28575">
            <a:solidFill>
              <a:srgbClr val="002060"/>
            </a:solidFill>
          </a:ln>
        </p:spPr>
        <p:txBody>
          <a:bodyPr>
            <a:spAutoFit/>
          </a:bodyPr>
          <a:lstStyle/>
          <a:p>
            <a:pPr>
              <a:defRPr/>
            </a:pPr>
            <a:r>
              <a:rPr lang="en-GB" sz="1600" b="1" dirty="0">
                <a:latin typeface="Verdana" panose="020B0604030504040204" pitchFamily="34" charset="0"/>
                <a:ea typeface="Verdana" panose="020B0604030504040204" pitchFamily="34" charset="0"/>
                <a:cs typeface="Verdana" panose="020B0604030504040204" pitchFamily="34" charset="0"/>
              </a:rPr>
              <a:t>Paid-for support:</a:t>
            </a:r>
          </a:p>
          <a:p>
            <a:pPr>
              <a:defRPr/>
            </a:pPr>
            <a:endParaRPr lang="en-GB" sz="1600" b="1" dirty="0">
              <a:latin typeface="Verdana" panose="020B0604030504040204" pitchFamily="34" charset="0"/>
              <a:ea typeface="Verdana" panose="020B0604030504040204" pitchFamily="34" charset="0"/>
              <a:cs typeface="Verdana" panose="020B0604030504040204" pitchFamily="34" charset="0"/>
            </a:endParaRPr>
          </a:p>
          <a:p>
            <a:pPr marL="285750" indent="-285750">
              <a:buFont typeface="Arial" panose="020B0604020202020204" pitchFamily="34" charset="0"/>
              <a:buChar char="•"/>
              <a:defRPr/>
            </a:pPr>
            <a:r>
              <a:rPr lang="en-GB" sz="1600" dirty="0">
                <a:latin typeface="Verdana" panose="020B0604030504040204" pitchFamily="34" charset="0"/>
                <a:ea typeface="Verdana" panose="020B0604030504040204" pitchFamily="34" charset="0"/>
                <a:cs typeface="Verdana" panose="020B0604030504040204" pitchFamily="34" charset="0"/>
              </a:rPr>
              <a:t>Delivering the new </a:t>
            </a:r>
            <a:r>
              <a:rPr lang="en-GB" sz="1600" dirty="0" smtClean="0">
                <a:latin typeface="Verdana" panose="020B0604030504040204" pitchFamily="34" charset="0"/>
                <a:ea typeface="Verdana" panose="020B0604030504040204" pitchFamily="34" charset="0"/>
                <a:cs typeface="Verdana" panose="020B0604030504040204" pitchFamily="34" charset="0"/>
              </a:rPr>
              <a:t>A level specification </a:t>
            </a:r>
            <a:endParaRPr lang="en-GB" sz="1600" dirty="0">
              <a:latin typeface="Verdana" panose="020B0604030504040204" pitchFamily="34" charset="0"/>
              <a:ea typeface="Verdana" panose="020B0604030504040204" pitchFamily="34" charset="0"/>
              <a:cs typeface="Verdana" panose="020B0604030504040204" pitchFamily="34" charset="0"/>
            </a:endParaRPr>
          </a:p>
        </p:txBody>
      </p:sp>
      <p:sp>
        <p:nvSpPr>
          <p:cNvPr id="7" name="Rectangle 6"/>
          <p:cNvSpPr/>
          <p:nvPr/>
        </p:nvSpPr>
        <p:spPr>
          <a:xfrm>
            <a:off x="3424334" y="4673220"/>
            <a:ext cx="4572000" cy="1200329"/>
          </a:xfrm>
          <a:prstGeom prst="rect">
            <a:avLst/>
          </a:prstGeom>
        </p:spPr>
        <p:txBody>
          <a:bodyPr>
            <a:spAutoFit/>
          </a:bodyPr>
          <a:lstStyle/>
          <a:p>
            <a:pPr>
              <a:spcBef>
                <a:spcPts val="0"/>
              </a:spcBef>
              <a:buClr>
                <a:srgbClr val="3D7D6B"/>
              </a:buClr>
              <a:buSzPct val="100000"/>
              <a:defRPr/>
            </a:pPr>
            <a:r>
              <a:rPr lang="en-GB" dirty="0">
                <a:latin typeface="Verdana" panose="020B0604030504040204" pitchFamily="34" charset="0"/>
                <a:ea typeface="Verdana" panose="020B0604030504040204" pitchFamily="34" charset="0"/>
                <a:cs typeface="Verdana" panose="020B0604030504040204" pitchFamily="34" charset="0"/>
              </a:rPr>
              <a:t>We are planning </a:t>
            </a:r>
            <a:r>
              <a:rPr lang="en-GB" b="1" dirty="0">
                <a:solidFill>
                  <a:srgbClr val="002060"/>
                </a:solidFill>
                <a:latin typeface="Verdana" panose="020B0604030504040204" pitchFamily="34" charset="0"/>
                <a:ea typeface="Verdana" panose="020B0604030504040204" pitchFamily="34" charset="0"/>
                <a:cs typeface="Verdana" panose="020B0604030504040204" pitchFamily="34" charset="0"/>
              </a:rPr>
              <a:t>Professional Development </a:t>
            </a:r>
            <a:r>
              <a:rPr lang="en-GB" dirty="0">
                <a:latin typeface="Verdana" panose="020B0604030504040204" pitchFamily="34" charset="0"/>
                <a:ea typeface="Verdana" panose="020B0604030504040204" pitchFamily="34" charset="0"/>
                <a:cs typeface="Verdana" panose="020B0604030504040204" pitchFamily="34" charset="0"/>
              </a:rPr>
              <a:t>events</a:t>
            </a:r>
            <a:r>
              <a:rPr lang="en-GB" b="1" dirty="0">
                <a:solidFill>
                  <a:srgbClr val="002060"/>
                </a:solidFill>
                <a:latin typeface="Verdana" panose="020B0604030504040204" pitchFamily="34" charset="0"/>
                <a:ea typeface="Verdana" panose="020B0604030504040204" pitchFamily="34" charset="0"/>
                <a:cs typeface="Verdana" panose="020B0604030504040204" pitchFamily="34" charset="0"/>
              </a:rPr>
              <a:t> </a:t>
            </a:r>
          </a:p>
          <a:p>
            <a:pPr>
              <a:spcBef>
                <a:spcPts val="0"/>
              </a:spcBef>
              <a:buClr>
                <a:srgbClr val="3D7D6B"/>
              </a:buClr>
              <a:buSzPct val="100000"/>
              <a:defRPr/>
            </a:pPr>
            <a:r>
              <a:rPr lang="en-GB" dirty="0">
                <a:latin typeface="Verdana" panose="020B0604030504040204" pitchFamily="34" charset="0"/>
                <a:ea typeface="Verdana" panose="020B0604030504040204" pitchFamily="34" charset="0"/>
                <a:cs typeface="Verdana" panose="020B0604030504040204" pitchFamily="34" charset="0"/>
              </a:rPr>
              <a:t>to support first teaching and beyond, in response to </a:t>
            </a:r>
            <a:r>
              <a:rPr lang="en-GB" b="1" dirty="0">
                <a:solidFill>
                  <a:srgbClr val="002060"/>
                </a:solidFill>
                <a:latin typeface="Verdana" panose="020B0604030504040204" pitchFamily="34" charset="0"/>
                <a:ea typeface="Verdana" panose="020B0604030504040204" pitchFamily="34" charset="0"/>
                <a:cs typeface="Verdana" panose="020B0604030504040204" pitchFamily="34" charset="0"/>
              </a:rPr>
              <a:t>your</a:t>
            </a:r>
            <a:r>
              <a:rPr lang="en-GB" dirty="0">
                <a:latin typeface="Verdana" panose="020B0604030504040204" pitchFamily="34" charset="0"/>
                <a:ea typeface="Verdana" panose="020B0604030504040204" pitchFamily="34" charset="0"/>
                <a:cs typeface="Verdana" panose="020B0604030504040204" pitchFamily="34" charset="0"/>
              </a:rPr>
              <a:t> feedback.</a:t>
            </a:r>
          </a:p>
        </p:txBody>
      </p:sp>
    </p:spTree>
    <p:extLst>
      <p:ext uri="{BB962C8B-B14F-4D97-AF65-F5344CB8AC3E}">
        <p14:creationId xmlns:p14="http://schemas.microsoft.com/office/powerpoint/2010/main" val="205202958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altLang="en-US" sz="3200" b="1" dirty="0">
                <a:solidFill>
                  <a:srgbClr val="1F497D"/>
                </a:solidFill>
                <a:latin typeface="Verdana" panose="020B0604030504040204" pitchFamily="34" charset="0"/>
                <a:cs typeface="Myriad Pro" charset="0"/>
              </a:rPr>
              <a:t>Published resources </a:t>
            </a:r>
            <a:endParaRPr lang="en-US" sz="3200" dirty="0"/>
          </a:p>
        </p:txBody>
      </p:sp>
      <p:sp>
        <p:nvSpPr>
          <p:cNvPr id="3" name="Content Placeholder 2"/>
          <p:cNvSpPr>
            <a:spLocks noGrp="1"/>
          </p:cNvSpPr>
          <p:nvPr>
            <p:ph idx="1"/>
          </p:nvPr>
        </p:nvSpPr>
        <p:spPr>
          <a:xfrm>
            <a:off x="457200" y="1866900"/>
            <a:ext cx="8229600" cy="4259263"/>
          </a:xfrm>
        </p:spPr>
        <p:txBody>
          <a:bodyPr>
            <a:normAutofit/>
          </a:bodyPr>
          <a:lstStyle/>
          <a:p>
            <a:pPr marL="0" indent="0">
              <a:buNone/>
            </a:pPr>
            <a:r>
              <a:rPr lang="en-US" altLang="en-US" sz="2400" dirty="0">
                <a:latin typeface="Verdana" panose="020B0604030504040204" pitchFamily="34" charset="0"/>
                <a:cs typeface="Myriad Pro" pitchFamily="-84" charset="0"/>
              </a:rPr>
              <a:t>We are committed to helping teachers deliver our </a:t>
            </a:r>
            <a:r>
              <a:rPr lang="en-US" altLang="en-US" sz="2400" dirty="0" err="1">
                <a:latin typeface="Verdana" panose="020B0604030504040204" pitchFamily="34" charset="0"/>
                <a:cs typeface="Myriad Pro" pitchFamily="-84" charset="0"/>
              </a:rPr>
              <a:t>Edexcel</a:t>
            </a:r>
            <a:r>
              <a:rPr lang="en-US" altLang="en-US" sz="2400" dirty="0">
                <a:latin typeface="Verdana" panose="020B0604030504040204" pitchFamily="34" charset="0"/>
                <a:cs typeface="Myriad Pro" pitchFamily="-84" charset="0"/>
              </a:rPr>
              <a:t> qualifications and students to achieve their full potential. To do this, we aim for our qualifications to be supported by a wide range of high-quality resources, produced by a range of publishers. However, it is not necessary to purchase endorsed resources to deliver our qualifications.</a:t>
            </a:r>
            <a:endParaRPr lang="en-GB" altLang="en-US" sz="2400" dirty="0">
              <a:latin typeface="Verdana" panose="020B0604030504040204" pitchFamily="34" charset="0"/>
              <a:cs typeface="Myriad Pro" pitchFamily="-84" charset="0"/>
            </a:endParaRPr>
          </a:p>
          <a:p>
            <a:endParaRPr lang="en-US" sz="2400" dirty="0"/>
          </a:p>
        </p:txBody>
      </p:sp>
    </p:spTree>
    <p:extLst>
      <p:ext uri="{BB962C8B-B14F-4D97-AF65-F5344CB8AC3E}">
        <p14:creationId xmlns:p14="http://schemas.microsoft.com/office/powerpoint/2010/main" val="2088915196"/>
      </p:ext>
    </p:extLst>
  </p:cSld>
  <p:clrMapOvr>
    <a:masterClrMapping/>
  </p:clrMapOvr>
</p:sld>
</file>

<file path=ppt/theme/theme1.xml><?xml version="1.0" encoding="utf-8"?>
<a:theme xmlns:a="http://schemas.openxmlformats.org/drawingml/2006/main" name="Office Theme">
  <a:themeElements>
    <a:clrScheme name="Alevel German">
      <a:dk1>
        <a:sysClr val="windowText" lastClr="000000"/>
      </a:dk1>
      <a:lt1>
        <a:sysClr val="window" lastClr="FFFFFF"/>
      </a:lt1>
      <a:dk2>
        <a:srgbClr val="1F497D"/>
      </a:dk2>
      <a:lt2>
        <a:srgbClr val="EEECE1"/>
      </a:lt2>
      <a:accent1>
        <a:srgbClr val="4E4E98"/>
      </a:accent1>
      <a:accent2>
        <a:srgbClr val="AAC442"/>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5524</Words>
  <Application>Microsoft Office PowerPoint</Application>
  <PresentationFormat>On-screen Show (4:3)</PresentationFormat>
  <Paragraphs>1056</Paragraphs>
  <Slides>104</Slides>
  <Notes>104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104</vt:i4>
      </vt:variant>
    </vt:vector>
  </HeadingPairs>
  <TitlesOfParts>
    <vt:vector size="112" baseType="lpstr">
      <vt:lpstr>ＭＳ Ｐゴシック</vt:lpstr>
      <vt:lpstr>ＭＳ Ｐゴシック</vt:lpstr>
      <vt:lpstr>Arial</vt:lpstr>
      <vt:lpstr>Calibri</vt:lpstr>
      <vt:lpstr>Courier New</vt:lpstr>
      <vt:lpstr>Myriad Pro</vt:lpstr>
      <vt:lpstr>Verdana</vt:lpstr>
      <vt:lpstr>Office Theme</vt:lpstr>
      <vt:lpstr>PowerPoint Presentation</vt:lpstr>
      <vt:lpstr>PowerPoint Presentation</vt:lpstr>
      <vt:lpstr>Objectives</vt:lpstr>
      <vt:lpstr>Agenda</vt:lpstr>
      <vt:lpstr>Languages for all</vt:lpstr>
      <vt:lpstr>AS &amp; A level reforms</vt:lpstr>
      <vt:lpstr>Key changes from 2016</vt:lpstr>
      <vt:lpstr>Teacher and internal  research findings on  assessment</vt:lpstr>
      <vt:lpstr>Our approach</vt:lpstr>
      <vt:lpstr>Our design principles</vt:lpstr>
      <vt:lpstr>Our content principles</vt:lpstr>
      <vt:lpstr>Co-teachability</vt:lpstr>
      <vt:lpstr>Content –Year 1 A level/AS</vt:lpstr>
      <vt:lpstr>Content – Year 2  (A level only)</vt:lpstr>
      <vt:lpstr>Assessment Objectives</vt:lpstr>
      <vt:lpstr>Overview of new AS  specification</vt:lpstr>
      <vt:lpstr>Overview of new A level specification</vt:lpstr>
      <vt:lpstr>AS and A level Paper 1: Listening, Reading and Translation into English  DfE Criteria</vt:lpstr>
      <vt:lpstr>AS level Paper 1 Listening, Reading and Translation  into English </vt:lpstr>
      <vt:lpstr>A level Paper 1 Listening, Reading and Translation  into English</vt:lpstr>
      <vt:lpstr>PowerPoint Presentation</vt:lpstr>
      <vt:lpstr>Summarising information</vt:lpstr>
      <vt:lpstr>Summarising skills</vt:lpstr>
      <vt:lpstr>Discussion</vt:lpstr>
      <vt:lpstr>Step 1</vt:lpstr>
      <vt:lpstr>Example</vt:lpstr>
      <vt:lpstr>Step 2</vt:lpstr>
      <vt:lpstr>Discussion</vt:lpstr>
      <vt:lpstr>AS level Paper 3  Speaking  DfE criteria</vt:lpstr>
      <vt:lpstr>AS level Paper 3  Speaking</vt:lpstr>
      <vt:lpstr>PowerPoint Presentation</vt:lpstr>
      <vt:lpstr>AS level Paper 3  Speaking</vt:lpstr>
      <vt:lpstr>PowerPoint Presentation</vt:lpstr>
      <vt:lpstr>AS Speaking  Assessment criteria</vt:lpstr>
      <vt:lpstr>A Level Paper 3  Speaking  DfE criteria</vt:lpstr>
      <vt:lpstr>A Level Paper 3  Speaking</vt:lpstr>
      <vt:lpstr>A Level Paper 3  Speaking</vt:lpstr>
      <vt:lpstr>PowerPoint Presentation</vt:lpstr>
      <vt:lpstr>A Level Paper 3  Speaking</vt:lpstr>
      <vt:lpstr>A level Paper 3  Speaking Task 2 cont.</vt:lpstr>
      <vt:lpstr>A Level Paper 3  Speaking Task 2 cont.</vt:lpstr>
      <vt:lpstr>A Level Paper 3  Speaking</vt:lpstr>
      <vt:lpstr>A level Speaking  Assessment criteria </vt:lpstr>
      <vt:lpstr>PowerPoint Presentation</vt:lpstr>
      <vt:lpstr>Discussion</vt:lpstr>
      <vt:lpstr>Examples of activities</vt:lpstr>
      <vt:lpstr>PowerPoint Presentation</vt:lpstr>
      <vt:lpstr>The Bigger Picture</vt:lpstr>
      <vt:lpstr>Activity 2</vt:lpstr>
      <vt:lpstr>Activity 3</vt:lpstr>
      <vt:lpstr>PowerPoint Presentation</vt:lpstr>
      <vt:lpstr>Some key considerations:</vt:lpstr>
      <vt:lpstr>Discussion</vt:lpstr>
      <vt:lpstr>Support materials for  Paper 3 Speaking</vt:lpstr>
      <vt:lpstr>AS level Paper 2:   Written response to works and   Translation into German DfE Criteria </vt:lpstr>
      <vt:lpstr>Literary Works and  Films Selection criteria</vt:lpstr>
      <vt:lpstr>AS level Paper 2   Written response to works and  translation into German</vt:lpstr>
      <vt:lpstr>PowerPoint Presentation</vt:lpstr>
      <vt:lpstr>AS level Paper 2 Assessment Criteria</vt:lpstr>
      <vt:lpstr>A level Paper 2:  Written response to works and  Translation into German DfE Criteria</vt:lpstr>
      <vt:lpstr>A level Paper 2  Written response to works and  translation into German  </vt:lpstr>
      <vt:lpstr>PowerPoint Presentation</vt:lpstr>
      <vt:lpstr>A Level Paper 2  Assessment Criteria   </vt:lpstr>
      <vt:lpstr>Introduction to  teaching  Film and Literature </vt:lpstr>
      <vt:lpstr>Discussion</vt:lpstr>
      <vt:lpstr>Course Planning  Considerations </vt:lpstr>
      <vt:lpstr>Introduction to  the work </vt:lpstr>
      <vt:lpstr>Some planning  considerations for teachers</vt:lpstr>
      <vt:lpstr>Some key planning  considerations</vt:lpstr>
      <vt:lpstr>Example of a learning  mat to provide support</vt:lpstr>
      <vt:lpstr>Discussion</vt:lpstr>
      <vt:lpstr>Main areas of study and  analysis</vt:lpstr>
      <vt:lpstr>Activity 1</vt:lpstr>
      <vt:lpstr>Analysis and  Practical activities</vt:lpstr>
      <vt:lpstr>The PEE technique</vt:lpstr>
      <vt:lpstr>PowerPoint Presentation</vt:lpstr>
      <vt:lpstr>The use of language</vt:lpstr>
      <vt:lpstr>Activity 2</vt:lpstr>
      <vt:lpstr>PowerPoint Presentation</vt:lpstr>
      <vt:lpstr>Using De Bono’s PMI</vt:lpstr>
      <vt:lpstr>Activity 3 </vt:lpstr>
      <vt:lpstr>Language</vt:lpstr>
      <vt:lpstr>PowerPoint Presentation</vt:lpstr>
      <vt:lpstr>Discussion</vt:lpstr>
      <vt:lpstr>The literary techniques  and the use of language</vt:lpstr>
      <vt:lpstr>PowerPoint Presentation</vt:lpstr>
      <vt:lpstr>The PEE technique</vt:lpstr>
      <vt:lpstr>PowerPoint Presentation</vt:lpstr>
      <vt:lpstr>Activity 4</vt:lpstr>
      <vt:lpstr>Activity 4</vt:lpstr>
      <vt:lpstr>Reflection time</vt:lpstr>
      <vt:lpstr>Support materials for  Paper 2</vt:lpstr>
      <vt:lpstr>Supporting you </vt:lpstr>
      <vt:lpstr>Planning support </vt:lpstr>
      <vt:lpstr>Teaching support </vt:lpstr>
      <vt:lpstr>Tracking and assessment  support </vt:lpstr>
      <vt:lpstr>ResultsPlus</vt:lpstr>
      <vt:lpstr>Supporting you </vt:lpstr>
      <vt:lpstr>Published resources </vt:lpstr>
      <vt:lpstr>Other published resources </vt:lpstr>
      <vt:lpstr>Contact details</vt:lpstr>
      <vt:lpstr>Pearson is recruiting</vt:lpstr>
      <vt:lpstr>Next steps</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2016-05-31T09:48:19Z</dcterms:created>
  <dcterms:modified xsi:type="dcterms:W3CDTF">2016-05-31T09:48:22Z</dcterms:modified>
</cp:coreProperties>
</file>